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Lst>
  <p:sldSz cx="18288000" cy="10287000"/>
  <p:notesSz cx="6858000" cy="9144000"/>
  <p:embeddedFontLst>
    <p:embeddedFont>
      <p:font typeface="Akzidenz-Grotesk Heavy" panose="020B0604020202020204" charset="0"/>
      <p:regular r:id="rId100"/>
    </p:embeddedFont>
    <p:embeddedFont>
      <p:font typeface="Arial" panose="020B0604020202020204" pitchFamily="34" charset="0"/>
      <p:regular r:id="rId101"/>
    </p:embeddedFont>
    <p:embeddedFont>
      <p:font typeface="Arial Bold" panose="020B0704020202020204" pitchFamily="34" charset="0"/>
      <p:regular r:id="rId102"/>
      <p:bold r:id="rId103"/>
    </p:embeddedFont>
    <p:embeddedFont>
      <p:font typeface="Calibri" panose="020F0502020204030204" pitchFamily="34" charset="0"/>
      <p:regular r:id="rId104"/>
      <p:bold r:id="rId105"/>
      <p:italic r:id="rId106"/>
      <p:boldItalic r:id="rId107"/>
    </p:embeddedFont>
    <p:embeddedFont>
      <p:font typeface="Canva Sans Bold" panose="020B0604020202020204" charset="0"/>
      <p:regular r:id="rId108"/>
    </p:embeddedFont>
    <p:embeddedFont>
      <p:font typeface="Glacial Indifference Bold" panose="020B0604020202020204" charset="0"/>
      <p:regular r:id="rId109"/>
    </p:embeddedFont>
    <p:embeddedFont>
      <p:font typeface="Montserrat Bold" panose="020B0604020202020204" charset="0"/>
      <p:regular r:id="rId110"/>
    </p:embeddedFont>
    <p:embeddedFont>
      <p:font typeface="Playfair Display Bold" panose="020B0604020202020204" charset="0"/>
      <p:regular r:id="rId1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525"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font" Target="fonts/font8.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4.fntdata"/><Relationship Id="rId108" Type="http://schemas.openxmlformats.org/officeDocument/2006/relationships/font" Target="fonts/font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7.fntdata"/><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0.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1.fntdata"/><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fntdata"/><Relationship Id="rId105"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0.svg"/><Relationship Id="rId3" Type="http://schemas.openxmlformats.org/officeDocument/2006/relationships/image" Target="../media/image12.svg"/><Relationship Id="rId7" Type="http://schemas.openxmlformats.org/officeDocument/2006/relationships/image" Target="../media/image14.svg"/><Relationship Id="rId12"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16.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6.svg"/><Relationship Id="rId3" Type="http://schemas.openxmlformats.org/officeDocument/2006/relationships/image" Target="../media/image12.svg"/><Relationship Id="rId7" Type="http://schemas.openxmlformats.org/officeDocument/2006/relationships/image" Target="../media/image14.svg"/><Relationship Id="rId12"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8.svg"/><Relationship Id="rId10" Type="http://schemas.openxmlformats.org/officeDocument/2006/relationships/image" Target="../media/image17.png"/><Relationship Id="rId4" Type="http://schemas.openxmlformats.org/officeDocument/2006/relationships/image" Target="../media/image7.png"/><Relationship Id="rId9" Type="http://schemas.openxmlformats.org/officeDocument/2006/relationships/image" Target="../media/image16.svg"/></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97.png"/></Relationships>
</file>

<file path=ppt/slides/_rels/slide89.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98.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0.png"/><Relationship Id="rId4" Type="http://schemas.openxmlformats.org/officeDocument/2006/relationships/image" Target="../media/image99.png"/></Relationships>
</file>

<file path=ppt/slides/_rels/slide91.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01.png"/></Relationships>
</file>

<file path=ppt/slides/_rels/slide92.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02.png"/></Relationships>
</file>

<file path=ppt/slides/_rels/slide93.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4.png"/><Relationship Id="rId4" Type="http://schemas.openxmlformats.org/officeDocument/2006/relationships/image" Target="../media/image103.png"/></Relationships>
</file>

<file path=ppt/slides/_rels/slide94.xml.rels><?xml version="1.0" encoding="UTF-8" standalone="yes"?>
<Relationships xmlns="http://schemas.openxmlformats.org/package/2006/relationships"><Relationship Id="rId3" Type="http://schemas.openxmlformats.org/officeDocument/2006/relationships/image" Target="../media/image96.svg"/><Relationship Id="rId7" Type="http://schemas.openxmlformats.org/officeDocument/2006/relationships/image" Target="../media/image4.pn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95.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09.png"/><Relationship Id="rId4" Type="http://schemas.openxmlformats.org/officeDocument/2006/relationships/image" Target="../media/image108.png"/></Relationships>
</file>

<file path=ppt/slides/_rels/slide96.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11.png"/><Relationship Id="rId4" Type="http://schemas.openxmlformats.org/officeDocument/2006/relationships/image" Target="../media/image110.png"/></Relationships>
</file>

<file path=ppt/slides/_rels/slide97.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12.png"/></Relationships>
</file>

<file path=ppt/slides/_rels/slide98.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0561" r="-27529" b="-6968"/>
            </a:stretch>
          </a:blipFill>
        </p:spPr>
      </p:sp>
      <p:grpSp>
        <p:nvGrpSpPr>
          <p:cNvPr id="3" name="Group 3"/>
          <p:cNvGrpSpPr/>
          <p:nvPr/>
        </p:nvGrpSpPr>
        <p:grpSpPr>
          <a:xfrm>
            <a:off x="8587763" y="1324108"/>
            <a:ext cx="1398750" cy="139875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3E6B"/>
            </a:solidFill>
            <a:ln w="161925" cap="sq">
              <a:solidFill>
                <a:srgbClr val="3B599B"/>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9810750" y="-1485776"/>
            <a:ext cx="13258553" cy="1325855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3E6B"/>
            </a:solidFill>
            <a:ln w="571500" cap="sq">
              <a:solidFill>
                <a:srgbClr val="3B599B"/>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9848915" y="622495"/>
            <a:ext cx="812410" cy="81241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3E6B"/>
            </a:solidFill>
            <a:ln w="161925" cap="sq">
              <a:solidFill>
                <a:srgbClr val="3B599B"/>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2" name="Group 12"/>
          <p:cNvGrpSpPr>
            <a:grpSpLocks noChangeAspect="1"/>
          </p:cNvGrpSpPr>
          <p:nvPr/>
        </p:nvGrpSpPr>
        <p:grpSpPr>
          <a:xfrm>
            <a:off x="10883424" y="-413081"/>
            <a:ext cx="11113206" cy="11113161"/>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626" r="-24626"/>
              </a:stretch>
            </a:blipFill>
          </p:spPr>
        </p:sp>
      </p:grpSp>
      <p:sp>
        <p:nvSpPr>
          <p:cNvPr id="14" name="TextBox 14"/>
          <p:cNvSpPr txBox="1"/>
          <p:nvPr/>
        </p:nvSpPr>
        <p:spPr>
          <a:xfrm>
            <a:off x="382693" y="3383821"/>
            <a:ext cx="8802495" cy="2779627"/>
          </a:xfrm>
          <a:prstGeom prst="rect">
            <a:avLst/>
          </a:prstGeom>
        </p:spPr>
        <p:txBody>
          <a:bodyPr lIns="0" tIns="0" rIns="0" bIns="0" rtlCol="0" anchor="t">
            <a:spAutoFit/>
          </a:bodyPr>
          <a:lstStyle/>
          <a:p>
            <a:pPr algn="ctr">
              <a:lnSpc>
                <a:spcPts val="11117"/>
              </a:lnSpc>
            </a:pPr>
            <a:r>
              <a:rPr lang="en-US" sz="7940" b="1">
                <a:solidFill>
                  <a:srgbClr val="293E6B"/>
                </a:solidFill>
                <a:latin typeface="Montserrat Bold"/>
                <a:ea typeface="Montserrat Bold"/>
                <a:cs typeface="Montserrat Bold"/>
                <a:sym typeface="Montserrat Bold"/>
              </a:rPr>
              <a:t>WEB QUẢN LÝ SINH VIÊN</a:t>
            </a:r>
          </a:p>
        </p:txBody>
      </p:sp>
      <p:grpSp>
        <p:nvGrpSpPr>
          <p:cNvPr id="15" name="Group 15"/>
          <p:cNvGrpSpPr/>
          <p:nvPr/>
        </p:nvGrpSpPr>
        <p:grpSpPr>
          <a:xfrm>
            <a:off x="8860703" y="5657056"/>
            <a:ext cx="3601244" cy="360124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3E6B"/>
            </a:solidFill>
            <a:ln w="161925" cap="sq">
              <a:solidFill>
                <a:srgbClr val="3B599B"/>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8" name="Group 18"/>
          <p:cNvGrpSpPr>
            <a:grpSpLocks noChangeAspect="1"/>
          </p:cNvGrpSpPr>
          <p:nvPr/>
        </p:nvGrpSpPr>
        <p:grpSpPr>
          <a:xfrm>
            <a:off x="9185188" y="5981547"/>
            <a:ext cx="2952274" cy="2952262"/>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3333" r="-33333"/>
              </a:stretch>
            </a:blipFill>
          </p:spPr>
        </p:sp>
      </p:grpSp>
      <p:sp>
        <p:nvSpPr>
          <p:cNvPr id="20" name="Freeform 20"/>
          <p:cNvSpPr/>
          <p:nvPr/>
        </p:nvSpPr>
        <p:spPr>
          <a:xfrm>
            <a:off x="3701574" y="241742"/>
            <a:ext cx="1082366" cy="1082366"/>
          </a:xfrm>
          <a:custGeom>
            <a:avLst/>
            <a:gdLst/>
            <a:ahLst/>
            <a:cxnLst/>
            <a:rect l="l" t="t" r="r" b="b"/>
            <a:pathLst>
              <a:path w="1082366" h="1082366">
                <a:moveTo>
                  <a:pt x="0" y="0"/>
                </a:moveTo>
                <a:lnTo>
                  <a:pt x="1082367" y="0"/>
                </a:lnTo>
                <a:lnTo>
                  <a:pt x="1082367" y="1082366"/>
                </a:lnTo>
                <a:lnTo>
                  <a:pt x="0" y="1082366"/>
                </a:lnTo>
                <a:lnTo>
                  <a:pt x="0" y="0"/>
                </a:lnTo>
                <a:close/>
              </a:path>
            </a:pathLst>
          </a:custGeom>
          <a:blipFill>
            <a:blip r:embed="rId5"/>
            <a:stretch>
              <a:fillRect/>
            </a:stretch>
          </a:blipFill>
        </p:spPr>
      </p:sp>
      <p:sp>
        <p:nvSpPr>
          <p:cNvPr id="21" name="TextBox 21"/>
          <p:cNvSpPr txBox="1"/>
          <p:nvPr/>
        </p:nvSpPr>
        <p:spPr>
          <a:xfrm>
            <a:off x="1028700" y="1505922"/>
            <a:ext cx="6664907" cy="1810385"/>
          </a:xfrm>
          <a:prstGeom prst="rect">
            <a:avLst/>
          </a:prstGeom>
        </p:spPr>
        <p:txBody>
          <a:bodyPr lIns="0" tIns="0" rIns="0" bIns="0" rtlCol="0" anchor="t">
            <a:spAutoFit/>
          </a:bodyPr>
          <a:lstStyle/>
          <a:p>
            <a:pPr algn="ctr">
              <a:lnSpc>
                <a:spcPts val="3640"/>
              </a:lnSpc>
            </a:pPr>
            <a:r>
              <a:rPr lang="en-US" sz="2600" b="1">
                <a:solidFill>
                  <a:srgbClr val="000000"/>
                </a:solidFill>
                <a:latin typeface="Montserrat Bold"/>
                <a:ea typeface="Montserrat Bold"/>
                <a:cs typeface="Montserrat Bold"/>
                <a:sym typeface="Montserrat Bold"/>
              </a:rPr>
              <a:t>TRƯỜNG ĐẠI HỌC TRÀ VINH</a:t>
            </a:r>
          </a:p>
          <a:p>
            <a:pPr algn="ctr">
              <a:lnSpc>
                <a:spcPts val="3640"/>
              </a:lnSpc>
            </a:pPr>
            <a:r>
              <a:rPr lang="en-US" sz="2600" b="1">
                <a:solidFill>
                  <a:srgbClr val="000000"/>
                </a:solidFill>
                <a:latin typeface="Montserrat Bold"/>
                <a:ea typeface="Montserrat Bold"/>
                <a:cs typeface="Montserrat Bold"/>
                <a:sym typeface="Montserrat Bold"/>
              </a:rPr>
              <a:t>KHOA KỸ THUẬT VÀ CÔNG NGHỆ</a:t>
            </a:r>
          </a:p>
          <a:p>
            <a:pPr algn="ctr">
              <a:lnSpc>
                <a:spcPts val="3640"/>
              </a:lnSpc>
            </a:pPr>
            <a:r>
              <a:rPr lang="en-US" sz="2600" b="1">
                <a:solidFill>
                  <a:srgbClr val="000000"/>
                </a:solidFill>
                <a:latin typeface="Montserrat Bold"/>
                <a:ea typeface="Montserrat Bold"/>
                <a:cs typeface="Montserrat Bold"/>
                <a:sym typeface="Montserrat Bold"/>
              </a:rPr>
              <a:t>BỘ MÔN CÔNG NGHỆ THÔNG TIN</a:t>
            </a:r>
          </a:p>
          <a:p>
            <a:pPr algn="ctr">
              <a:lnSpc>
                <a:spcPts val="3640"/>
              </a:lnSpc>
            </a:pPr>
            <a:endParaRPr lang="en-US" sz="2600" b="1">
              <a:solidFill>
                <a:srgbClr val="000000"/>
              </a:solidFill>
              <a:latin typeface="Montserrat Bold"/>
              <a:ea typeface="Montserrat Bold"/>
              <a:cs typeface="Montserrat Bold"/>
              <a:sym typeface="Montserrat Bold"/>
            </a:endParaRPr>
          </a:p>
        </p:txBody>
      </p:sp>
      <p:sp>
        <p:nvSpPr>
          <p:cNvPr id="22" name="TextBox 22"/>
          <p:cNvSpPr txBox="1"/>
          <p:nvPr/>
        </p:nvSpPr>
        <p:spPr>
          <a:xfrm>
            <a:off x="543454" y="6609387"/>
            <a:ext cx="7559063" cy="3075804"/>
          </a:xfrm>
          <a:prstGeom prst="rect">
            <a:avLst/>
          </a:prstGeom>
        </p:spPr>
        <p:txBody>
          <a:bodyPr lIns="0" tIns="0" rIns="0" bIns="0" rtlCol="0" anchor="t">
            <a:spAutoFit/>
          </a:bodyPr>
          <a:lstStyle/>
          <a:p>
            <a:pPr algn="l">
              <a:lnSpc>
                <a:spcPts val="4770"/>
              </a:lnSpc>
            </a:pPr>
            <a:r>
              <a:rPr lang="en-US" sz="3407" b="1">
                <a:solidFill>
                  <a:srgbClr val="000000"/>
                </a:solidFill>
                <a:latin typeface="Arial Bold"/>
                <a:ea typeface="Arial Bold"/>
                <a:cs typeface="Arial Bold"/>
                <a:sym typeface="Arial Bold"/>
              </a:rPr>
              <a:t>Sinh viên thực hiện:</a:t>
            </a:r>
          </a:p>
          <a:p>
            <a:pPr algn="l">
              <a:lnSpc>
                <a:spcPts val="4770"/>
              </a:lnSpc>
            </a:pPr>
            <a:r>
              <a:rPr lang="en-US" sz="3407" b="1">
                <a:solidFill>
                  <a:srgbClr val="000000"/>
                </a:solidFill>
                <a:latin typeface="Arial Bold"/>
                <a:ea typeface="Arial Bold"/>
                <a:cs typeface="Arial Bold"/>
                <a:sym typeface="Arial Bold"/>
              </a:rPr>
              <a:t>Nguyễn Hữu Luân  - 117521003</a:t>
            </a:r>
          </a:p>
          <a:p>
            <a:pPr algn="l">
              <a:lnSpc>
                <a:spcPts val="4770"/>
              </a:lnSpc>
            </a:pPr>
            <a:r>
              <a:rPr lang="en-US" sz="3407" b="1">
                <a:solidFill>
                  <a:srgbClr val="000000"/>
                </a:solidFill>
                <a:latin typeface="Arial Bold"/>
                <a:ea typeface="Arial Bold"/>
                <a:cs typeface="Arial Bold"/>
                <a:sym typeface="Arial Bold"/>
              </a:rPr>
              <a:t>Nguyễn Duy Khang - 110121188</a:t>
            </a:r>
          </a:p>
          <a:p>
            <a:pPr algn="l">
              <a:lnSpc>
                <a:spcPts val="4770"/>
              </a:lnSpc>
            </a:pPr>
            <a:r>
              <a:rPr lang="en-US" sz="3407" b="1">
                <a:solidFill>
                  <a:srgbClr val="000000"/>
                </a:solidFill>
                <a:latin typeface="Arial Bold"/>
                <a:ea typeface="Arial Bold"/>
                <a:cs typeface="Arial Bold"/>
                <a:sym typeface="Arial Bold"/>
              </a:rPr>
              <a:t>Kim Hoàng Nam - 110121251</a:t>
            </a:r>
          </a:p>
          <a:p>
            <a:pPr algn="l">
              <a:lnSpc>
                <a:spcPts val="4770"/>
              </a:lnSpc>
            </a:pPr>
            <a:r>
              <a:rPr lang="en-US" sz="3407" b="1">
                <a:solidFill>
                  <a:srgbClr val="000000"/>
                </a:solidFill>
                <a:latin typeface="Arial Bold"/>
                <a:ea typeface="Arial Bold"/>
                <a:cs typeface="Arial Bold"/>
                <a:sym typeface="Arial Bold"/>
              </a:rPr>
              <a:t>Phạm Quang Duy - 117521001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028700" y="1569110"/>
            <a:ext cx="11013415" cy="650383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Gọi hàm trong PHP:</a:t>
            </a:r>
          </a:p>
          <a:p>
            <a:pPr algn="l">
              <a:lnSpc>
                <a:spcPts val="5040"/>
              </a:lnSpc>
            </a:pPr>
            <a:r>
              <a:rPr lang="en-US" sz="3600" b="1">
                <a:solidFill>
                  <a:srgbClr val="000000"/>
                </a:solidFill>
                <a:latin typeface="Arial Bold"/>
                <a:ea typeface="Arial Bold"/>
                <a:cs typeface="Arial Bold"/>
                <a:sym typeface="Arial Bold"/>
              </a:rPr>
              <a:t>Ví dụ về gọi hàm date():</a:t>
            </a: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4200"/>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2501"/>
              </a:lnSpc>
            </a:pPr>
            <a:endParaRPr lang="en-US" sz="3600" b="1">
              <a:solidFill>
                <a:srgbClr val="000000"/>
              </a:solidFill>
              <a:latin typeface="Arial Bold"/>
              <a:ea typeface="Arial Bold"/>
              <a:cs typeface="Arial Bold"/>
              <a:sym typeface="Arial Bold"/>
            </a:endParaRPr>
          </a:p>
        </p:txBody>
      </p:sp>
      <p:sp>
        <p:nvSpPr>
          <p:cNvPr id="7" name="Freeform 7"/>
          <p:cNvSpPr/>
          <p:nvPr/>
        </p:nvSpPr>
        <p:spPr>
          <a:xfrm>
            <a:off x="796497" y="3304889"/>
            <a:ext cx="8838947" cy="1587578"/>
          </a:xfrm>
          <a:custGeom>
            <a:avLst/>
            <a:gdLst/>
            <a:ahLst/>
            <a:cxnLst/>
            <a:rect l="l" t="t" r="r" b="b"/>
            <a:pathLst>
              <a:path w="8838947" h="1587578">
                <a:moveTo>
                  <a:pt x="0" y="0"/>
                </a:moveTo>
                <a:lnTo>
                  <a:pt x="8838947" y="0"/>
                </a:lnTo>
                <a:lnTo>
                  <a:pt x="8838947" y="1587578"/>
                </a:lnTo>
                <a:lnTo>
                  <a:pt x="0" y="1587578"/>
                </a:lnTo>
                <a:lnTo>
                  <a:pt x="0" y="0"/>
                </a:lnTo>
                <a:close/>
              </a:path>
            </a:pathLst>
          </a:custGeom>
          <a:blipFill>
            <a:blip r:embed="rId3"/>
            <a:stretch>
              <a:fillRect/>
            </a:stretch>
          </a:blipFill>
        </p:spPr>
      </p:sp>
      <p:sp>
        <p:nvSpPr>
          <p:cNvPr id="8" name="TextBox 4">
            <a:extLst>
              <a:ext uri="{FF2B5EF4-FFF2-40B4-BE49-F238E27FC236}">
                <a16:creationId xmlns:a16="http://schemas.microsoft.com/office/drawing/2014/main" id="{66485BB3-9A20-A8B9-8A4A-0FE280E72A6E}"/>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028700" y="1569110"/>
            <a:ext cx="11013415" cy="650383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Sử dụng hàm trong PHP:</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4200"/>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2501"/>
              </a:lnSpc>
            </a:pPr>
            <a:endParaRPr lang="en-US" sz="3600" b="1">
              <a:solidFill>
                <a:srgbClr val="003EA8"/>
              </a:solidFill>
              <a:latin typeface="Arial Bold"/>
              <a:ea typeface="Arial Bold"/>
              <a:cs typeface="Arial Bold"/>
              <a:sym typeface="Arial Bold"/>
            </a:endParaRPr>
          </a:p>
        </p:txBody>
      </p:sp>
      <p:sp>
        <p:nvSpPr>
          <p:cNvPr id="7" name="TextBox 7"/>
          <p:cNvSpPr txBox="1"/>
          <p:nvPr/>
        </p:nvSpPr>
        <p:spPr>
          <a:xfrm>
            <a:off x="514350" y="2493645"/>
            <a:ext cx="17259300" cy="5156835"/>
          </a:xfrm>
          <a:prstGeom prst="rect">
            <a:avLst/>
          </a:prstGeom>
        </p:spPr>
        <p:txBody>
          <a:bodyPr lIns="0" tIns="0" rIns="0" bIns="0" rtlCol="0" anchor="t">
            <a:spAutoFit/>
          </a:bodyPr>
          <a:lstStyle/>
          <a:p>
            <a:pPr algn="l">
              <a:lnSpc>
                <a:spcPts val="5040"/>
              </a:lnSpc>
              <a:spcBef>
                <a:spcPct val="0"/>
              </a:spcBef>
            </a:pPr>
            <a:r>
              <a:rPr lang="en-US" sz="3600" b="1">
                <a:solidFill>
                  <a:srgbClr val="000000"/>
                </a:solidFill>
                <a:latin typeface="Arial Bold"/>
                <a:ea typeface="Arial Bold"/>
                <a:cs typeface="Arial Bold"/>
                <a:sym typeface="Arial Bold"/>
              </a:rPr>
              <a:t>Hàm date() mong đợi đối số bạn truyền vào là một chuỗi định dạng, biểu thị</a:t>
            </a:r>
          </a:p>
          <a:p>
            <a:pPr algn="l">
              <a:lnSpc>
                <a:spcPts val="5040"/>
              </a:lnSpc>
              <a:spcBef>
                <a:spcPct val="0"/>
              </a:spcBef>
            </a:pPr>
            <a:r>
              <a:rPr lang="en-US" sz="3600" b="1">
                <a:solidFill>
                  <a:srgbClr val="000000"/>
                </a:solidFill>
                <a:latin typeface="Arial Bold"/>
                <a:ea typeface="Arial Bold"/>
                <a:cs typeface="Arial Bold"/>
                <a:sym typeface="Arial Bold"/>
              </a:rPr>
              <a:t>kiểu đầu ra bạn muốn. Mỗi chữ cái trong chuỗi biểu thị một phần của ngày và</a:t>
            </a:r>
          </a:p>
          <a:p>
            <a:pPr algn="l">
              <a:lnSpc>
                <a:spcPts val="5040"/>
              </a:lnSpc>
              <a:spcBef>
                <a:spcPct val="0"/>
              </a:spcBef>
            </a:pPr>
            <a:r>
              <a:rPr lang="en-US" sz="3600" b="1">
                <a:solidFill>
                  <a:srgbClr val="000000"/>
                </a:solidFill>
                <a:latin typeface="Arial Bold"/>
                <a:ea typeface="Arial Bold"/>
                <a:cs typeface="Arial Bold"/>
                <a:sym typeface="Arial Bold"/>
              </a:rPr>
              <a:t>thời gian. H là giờ theo định dạng 24 giờ với số không đứng đầu khi cần thiết, i là phút</a:t>
            </a:r>
          </a:p>
          <a:p>
            <a:pPr algn="l">
              <a:lnSpc>
                <a:spcPts val="5040"/>
              </a:lnSpc>
              <a:spcBef>
                <a:spcPct val="0"/>
              </a:spcBef>
            </a:pPr>
            <a:r>
              <a:rPr lang="en-US" sz="3600" b="1">
                <a:solidFill>
                  <a:srgbClr val="000000"/>
                </a:solidFill>
                <a:latin typeface="Arial Bold"/>
                <a:ea typeface="Arial Bold"/>
                <a:cs typeface="Arial Bold"/>
                <a:sym typeface="Arial Bold"/>
              </a:rPr>
              <a:t>với số không đứng đầu khi cần thiết, j là ngày trong tháng không có số không đứng đầu, S</a:t>
            </a:r>
          </a:p>
          <a:p>
            <a:pPr algn="l">
              <a:lnSpc>
                <a:spcPts val="5040"/>
              </a:lnSpc>
              <a:spcBef>
                <a:spcPct val="0"/>
              </a:spcBef>
            </a:pPr>
            <a:r>
              <a:rPr lang="en-US" sz="3600" b="1">
                <a:solidFill>
                  <a:srgbClr val="000000"/>
                </a:solidFill>
                <a:latin typeface="Arial Bold"/>
                <a:ea typeface="Arial Bold"/>
                <a:cs typeface="Arial Bold"/>
                <a:sym typeface="Arial Bold"/>
              </a:rPr>
              <a:t>biểu thị hậu tố thứ tự (trong trường hợp này là th) và F là tên đầy đủ của tháng.</a:t>
            </a:r>
          </a:p>
        </p:txBody>
      </p:sp>
      <p:sp>
        <p:nvSpPr>
          <p:cNvPr id="8" name="TextBox 4">
            <a:extLst>
              <a:ext uri="{FF2B5EF4-FFF2-40B4-BE49-F238E27FC236}">
                <a16:creationId xmlns:a16="http://schemas.microsoft.com/office/drawing/2014/main" id="{57725B33-5ABD-6C02-8F18-6C7A72D844F0}"/>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028700" y="1569110"/>
            <a:ext cx="11013415" cy="7142013"/>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Truy cập các biến biểu mẫu:</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r>
              <a:rPr lang="en-US" sz="3600" b="1">
                <a:solidFill>
                  <a:srgbClr val="000000"/>
                </a:solidFill>
                <a:latin typeface="Arial Bold"/>
                <a:ea typeface="Arial Bold"/>
                <a:cs typeface="Arial Bold"/>
                <a:sym typeface="Arial Bold"/>
              </a:rPr>
              <a:t>Có thể truy cập vào nội dung của trường tireqty theo cách sau:</a:t>
            </a: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4200"/>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2501"/>
              </a:lnSpc>
            </a:pPr>
            <a:endParaRPr lang="en-US" sz="3600" b="1">
              <a:solidFill>
                <a:srgbClr val="000000"/>
              </a:solidFill>
              <a:latin typeface="Arial Bold"/>
              <a:ea typeface="Arial Bold"/>
              <a:cs typeface="Arial Bold"/>
              <a:sym typeface="Arial Bold"/>
            </a:endParaRPr>
          </a:p>
        </p:txBody>
      </p:sp>
      <p:sp>
        <p:nvSpPr>
          <p:cNvPr id="7" name="Freeform 7"/>
          <p:cNvSpPr/>
          <p:nvPr/>
        </p:nvSpPr>
        <p:spPr>
          <a:xfrm>
            <a:off x="796497" y="4101028"/>
            <a:ext cx="8795364" cy="1110526"/>
          </a:xfrm>
          <a:custGeom>
            <a:avLst/>
            <a:gdLst/>
            <a:ahLst/>
            <a:cxnLst/>
            <a:rect l="l" t="t" r="r" b="b"/>
            <a:pathLst>
              <a:path w="8795364" h="1110526">
                <a:moveTo>
                  <a:pt x="0" y="0"/>
                </a:moveTo>
                <a:lnTo>
                  <a:pt x="8795363" y="0"/>
                </a:lnTo>
                <a:lnTo>
                  <a:pt x="8795363" y="1110526"/>
                </a:lnTo>
                <a:lnTo>
                  <a:pt x="0" y="1110526"/>
                </a:lnTo>
                <a:lnTo>
                  <a:pt x="0" y="0"/>
                </a:lnTo>
                <a:close/>
              </a:path>
            </a:pathLst>
          </a:custGeom>
          <a:blipFill>
            <a:blip r:embed="rId3"/>
            <a:stretch>
              <a:fillRect/>
            </a:stretch>
          </a:blipFill>
        </p:spPr>
      </p:sp>
      <p:sp>
        <p:nvSpPr>
          <p:cNvPr id="8" name="TextBox 8"/>
          <p:cNvSpPr txBox="1"/>
          <p:nvPr/>
        </p:nvSpPr>
        <p:spPr>
          <a:xfrm>
            <a:off x="1028700" y="5417543"/>
            <a:ext cx="17470486" cy="1327785"/>
          </a:xfrm>
          <a:prstGeom prst="rect">
            <a:avLst/>
          </a:prstGeom>
        </p:spPr>
        <p:txBody>
          <a:bodyPr lIns="0" tIns="0" rIns="0" bIns="0" rtlCol="0" anchor="t">
            <a:spAutoFit/>
          </a:bodyPr>
          <a:lstStyle/>
          <a:p>
            <a:pPr algn="l">
              <a:lnSpc>
                <a:spcPts val="5040"/>
              </a:lnSpc>
              <a:spcBef>
                <a:spcPct val="0"/>
              </a:spcBef>
            </a:pPr>
            <a:r>
              <a:rPr lang="en-US" sz="3600" b="1">
                <a:solidFill>
                  <a:srgbClr val="000000"/>
                </a:solidFill>
                <a:latin typeface="Arial Bold"/>
                <a:ea typeface="Arial Bold"/>
                <a:cs typeface="Arial Bold"/>
                <a:sym typeface="Arial Bold"/>
              </a:rPr>
              <a:t>$_POST là một mảng chứa dữ liệu được gửi qua yêu cầu HTTP POST—tức là, phương thức biểu mẫu được đặt thành POST.</a:t>
            </a:r>
          </a:p>
        </p:txBody>
      </p:sp>
      <p:sp>
        <p:nvSpPr>
          <p:cNvPr id="10" name="TextBox 4">
            <a:extLst>
              <a:ext uri="{FF2B5EF4-FFF2-40B4-BE49-F238E27FC236}">
                <a16:creationId xmlns:a16="http://schemas.microsoft.com/office/drawing/2014/main" id="{E21D1F5C-EE8F-7E19-398D-977E36D32FC5}"/>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028700" y="1569110"/>
            <a:ext cx="11013415" cy="650383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Nối chuỗi trong PHP:</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4200"/>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2501"/>
              </a:lnSpc>
            </a:pPr>
            <a:endParaRPr lang="en-US" sz="3600" b="1">
              <a:solidFill>
                <a:srgbClr val="003EA8"/>
              </a:solidFill>
              <a:latin typeface="Arial Bold"/>
              <a:ea typeface="Arial Bold"/>
              <a:cs typeface="Arial Bold"/>
              <a:sym typeface="Arial Bold"/>
            </a:endParaRPr>
          </a:p>
        </p:txBody>
      </p:sp>
      <p:sp>
        <p:nvSpPr>
          <p:cNvPr id="7" name="Freeform 7"/>
          <p:cNvSpPr/>
          <p:nvPr/>
        </p:nvSpPr>
        <p:spPr>
          <a:xfrm>
            <a:off x="1225942" y="2852947"/>
            <a:ext cx="9732030" cy="1311051"/>
          </a:xfrm>
          <a:custGeom>
            <a:avLst/>
            <a:gdLst/>
            <a:ahLst/>
            <a:cxnLst/>
            <a:rect l="l" t="t" r="r" b="b"/>
            <a:pathLst>
              <a:path w="9732030" h="1311051">
                <a:moveTo>
                  <a:pt x="0" y="0"/>
                </a:moveTo>
                <a:lnTo>
                  <a:pt x="9732030" y="0"/>
                </a:lnTo>
                <a:lnTo>
                  <a:pt x="9732030" y="1311051"/>
                </a:lnTo>
                <a:lnTo>
                  <a:pt x="0" y="1311051"/>
                </a:lnTo>
                <a:lnTo>
                  <a:pt x="0" y="0"/>
                </a:lnTo>
                <a:close/>
              </a:path>
            </a:pathLst>
          </a:custGeom>
          <a:blipFill>
            <a:blip r:embed="rId3"/>
            <a:stretch>
              <a:fillRect/>
            </a:stretch>
          </a:blipFill>
        </p:spPr>
      </p:sp>
      <p:sp>
        <p:nvSpPr>
          <p:cNvPr id="8" name="TextBox 4">
            <a:extLst>
              <a:ext uri="{FF2B5EF4-FFF2-40B4-BE49-F238E27FC236}">
                <a16:creationId xmlns:a16="http://schemas.microsoft.com/office/drawing/2014/main" id="{075D2A10-7621-5AFA-87D7-4CD5217B57A5}"/>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028700" y="1569110"/>
            <a:ext cx="11013415" cy="10971063"/>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Khai báo và sử dụng hằng số:</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r>
              <a:rPr lang="en-US" sz="3600" b="1">
                <a:solidFill>
                  <a:srgbClr val="000000"/>
                </a:solidFill>
                <a:latin typeface="Arial Bold"/>
                <a:ea typeface="Arial Bold"/>
                <a:cs typeface="Arial Bold"/>
                <a:sym typeface="Arial Bold"/>
              </a:rPr>
              <a:t>Trong ứng dụng mẫu, bạn có thể lưu trữ giá cho từng mặt hàng đang được bán dưới dạng hằng số. Bạn có thể định nghĩa các hằng số này bằng hàm define:</a:t>
            </a: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4200"/>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2501"/>
              </a:lnSpc>
            </a:pPr>
            <a:endParaRPr lang="en-US" sz="3600" b="1">
              <a:solidFill>
                <a:srgbClr val="000000"/>
              </a:solidFill>
              <a:latin typeface="Arial Bold"/>
              <a:ea typeface="Arial Bold"/>
              <a:cs typeface="Arial Bold"/>
              <a:sym typeface="Arial Bold"/>
            </a:endParaRPr>
          </a:p>
        </p:txBody>
      </p:sp>
      <p:sp>
        <p:nvSpPr>
          <p:cNvPr id="7" name="Freeform 7"/>
          <p:cNvSpPr/>
          <p:nvPr/>
        </p:nvSpPr>
        <p:spPr>
          <a:xfrm>
            <a:off x="1232011" y="5905321"/>
            <a:ext cx="9290447" cy="2441517"/>
          </a:xfrm>
          <a:custGeom>
            <a:avLst/>
            <a:gdLst/>
            <a:ahLst/>
            <a:cxnLst/>
            <a:rect l="l" t="t" r="r" b="b"/>
            <a:pathLst>
              <a:path w="9290447" h="2441517">
                <a:moveTo>
                  <a:pt x="0" y="0"/>
                </a:moveTo>
                <a:lnTo>
                  <a:pt x="9290447" y="0"/>
                </a:lnTo>
                <a:lnTo>
                  <a:pt x="9290447" y="2441517"/>
                </a:lnTo>
                <a:lnTo>
                  <a:pt x="0" y="2441517"/>
                </a:lnTo>
                <a:lnTo>
                  <a:pt x="0" y="0"/>
                </a:lnTo>
                <a:close/>
              </a:path>
            </a:pathLst>
          </a:custGeom>
          <a:blipFill>
            <a:blip r:embed="rId3"/>
            <a:stretch>
              <a:fillRect/>
            </a:stretch>
          </a:blipFill>
        </p:spPr>
      </p:sp>
      <p:sp>
        <p:nvSpPr>
          <p:cNvPr id="9" name="TextBox 4">
            <a:extLst>
              <a:ext uri="{FF2B5EF4-FFF2-40B4-BE49-F238E27FC236}">
                <a16:creationId xmlns:a16="http://schemas.microsoft.com/office/drawing/2014/main" id="{4CEE414B-4C43-10BF-EFC6-97EBC62542C3}"/>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028700" y="1569110"/>
            <a:ext cx="11013415" cy="1033288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Sử dụng toán tử:</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r>
              <a:rPr lang="en-US" sz="3600" b="1">
                <a:solidFill>
                  <a:srgbClr val="000000"/>
                </a:solidFill>
                <a:latin typeface="Arial Bold"/>
                <a:ea typeface="Arial Bold"/>
                <a:cs typeface="Arial Bold"/>
                <a:sym typeface="Arial Bold"/>
              </a:rPr>
              <a:t>Chúng tôi đã đề cập đến hai toán tử: toán tử gán (=) và toán tử nối chuỗi (.). Trong các phần sau, chúng tôi sẽ mô tả danh sách đầy đủ.</a:t>
            </a: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4200"/>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2501"/>
              </a:lnSpc>
            </a:pPr>
            <a:endParaRPr lang="en-US" sz="3600" b="1">
              <a:solidFill>
                <a:srgbClr val="000000"/>
              </a:solidFill>
              <a:latin typeface="Arial Bold"/>
              <a:ea typeface="Arial Bold"/>
              <a:cs typeface="Arial Bold"/>
              <a:sym typeface="Arial Bold"/>
            </a:endParaRPr>
          </a:p>
        </p:txBody>
      </p:sp>
      <p:sp>
        <p:nvSpPr>
          <p:cNvPr id="7" name="Freeform 7"/>
          <p:cNvSpPr/>
          <p:nvPr/>
        </p:nvSpPr>
        <p:spPr>
          <a:xfrm>
            <a:off x="1762634" y="5143500"/>
            <a:ext cx="10607036" cy="4860080"/>
          </a:xfrm>
          <a:custGeom>
            <a:avLst/>
            <a:gdLst/>
            <a:ahLst/>
            <a:cxnLst/>
            <a:rect l="l" t="t" r="r" b="b"/>
            <a:pathLst>
              <a:path w="10607036" h="4860080">
                <a:moveTo>
                  <a:pt x="0" y="0"/>
                </a:moveTo>
                <a:lnTo>
                  <a:pt x="10607036" y="0"/>
                </a:lnTo>
                <a:lnTo>
                  <a:pt x="10607036" y="4860080"/>
                </a:lnTo>
                <a:lnTo>
                  <a:pt x="0" y="4860080"/>
                </a:lnTo>
                <a:lnTo>
                  <a:pt x="0" y="0"/>
                </a:lnTo>
                <a:close/>
              </a:path>
            </a:pathLst>
          </a:custGeom>
          <a:blipFill>
            <a:blip r:embed="rId3"/>
            <a:stretch>
              <a:fillRect/>
            </a:stretch>
          </a:blipFill>
        </p:spPr>
      </p:sp>
      <p:sp>
        <p:nvSpPr>
          <p:cNvPr id="10" name="TextBox 4">
            <a:extLst>
              <a:ext uri="{FF2B5EF4-FFF2-40B4-BE49-F238E27FC236}">
                <a16:creationId xmlns:a16="http://schemas.microsoft.com/office/drawing/2014/main" id="{8516C21A-F0DC-33BE-2708-6649EC858101}"/>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028700" y="1569110"/>
            <a:ext cx="11013415" cy="905653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Chuỗi:</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4200"/>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2501"/>
              </a:lnSpc>
            </a:pPr>
            <a:endParaRPr lang="en-US" sz="3600" b="1">
              <a:solidFill>
                <a:srgbClr val="003EA8"/>
              </a:solidFill>
              <a:latin typeface="Arial Bold"/>
              <a:ea typeface="Arial Bold"/>
              <a:cs typeface="Arial Bold"/>
              <a:sym typeface="Arial Bold"/>
            </a:endParaRPr>
          </a:p>
        </p:txBody>
      </p:sp>
      <p:sp>
        <p:nvSpPr>
          <p:cNvPr id="7" name="Freeform 7"/>
          <p:cNvSpPr/>
          <p:nvPr/>
        </p:nvSpPr>
        <p:spPr>
          <a:xfrm>
            <a:off x="1412055" y="2615955"/>
            <a:ext cx="8930359" cy="3283809"/>
          </a:xfrm>
          <a:custGeom>
            <a:avLst/>
            <a:gdLst/>
            <a:ahLst/>
            <a:cxnLst/>
            <a:rect l="l" t="t" r="r" b="b"/>
            <a:pathLst>
              <a:path w="8930359" h="3283809">
                <a:moveTo>
                  <a:pt x="0" y="0"/>
                </a:moveTo>
                <a:lnTo>
                  <a:pt x="8930359" y="0"/>
                </a:lnTo>
                <a:lnTo>
                  <a:pt x="8930359" y="3283810"/>
                </a:lnTo>
                <a:lnTo>
                  <a:pt x="0" y="3283810"/>
                </a:lnTo>
                <a:lnTo>
                  <a:pt x="0" y="0"/>
                </a:lnTo>
                <a:close/>
              </a:path>
            </a:pathLst>
          </a:custGeom>
          <a:blipFill>
            <a:blip r:embed="rId3"/>
            <a:stretch>
              <a:fillRect/>
            </a:stretch>
          </a:blipFill>
        </p:spPr>
      </p:sp>
      <p:sp>
        <p:nvSpPr>
          <p:cNvPr id="8" name="TextBox 4">
            <a:extLst>
              <a:ext uri="{FF2B5EF4-FFF2-40B4-BE49-F238E27FC236}">
                <a16:creationId xmlns:a16="http://schemas.microsoft.com/office/drawing/2014/main" id="{83943B5D-AE9D-F603-F98E-6E9459C6A83B}"/>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028700" y="1569110"/>
            <a:ext cx="11013415" cy="905653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Toán tử gán:</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4200"/>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2501"/>
              </a:lnSpc>
            </a:pPr>
            <a:endParaRPr lang="en-US" sz="3600" b="1">
              <a:solidFill>
                <a:srgbClr val="003EA8"/>
              </a:solidFill>
              <a:latin typeface="Arial Bold"/>
              <a:ea typeface="Arial Bold"/>
              <a:cs typeface="Arial Bold"/>
              <a:sym typeface="Arial Bold"/>
            </a:endParaRPr>
          </a:p>
        </p:txBody>
      </p:sp>
      <p:sp>
        <p:nvSpPr>
          <p:cNvPr id="7" name="Freeform 7"/>
          <p:cNvSpPr/>
          <p:nvPr/>
        </p:nvSpPr>
        <p:spPr>
          <a:xfrm>
            <a:off x="1565769" y="3178936"/>
            <a:ext cx="8622931" cy="1135955"/>
          </a:xfrm>
          <a:custGeom>
            <a:avLst/>
            <a:gdLst/>
            <a:ahLst/>
            <a:cxnLst/>
            <a:rect l="l" t="t" r="r" b="b"/>
            <a:pathLst>
              <a:path w="8622931" h="1135955">
                <a:moveTo>
                  <a:pt x="0" y="0"/>
                </a:moveTo>
                <a:lnTo>
                  <a:pt x="8622931" y="0"/>
                </a:lnTo>
                <a:lnTo>
                  <a:pt x="8622931" y="1135955"/>
                </a:lnTo>
                <a:lnTo>
                  <a:pt x="0" y="1135955"/>
                </a:lnTo>
                <a:lnTo>
                  <a:pt x="0" y="0"/>
                </a:lnTo>
                <a:close/>
              </a:path>
            </a:pathLst>
          </a:custGeom>
          <a:blipFill>
            <a:blip r:embed="rId3"/>
            <a:stretch>
              <a:fillRect/>
            </a:stretch>
          </a:blipFill>
        </p:spPr>
      </p:sp>
      <p:sp>
        <p:nvSpPr>
          <p:cNvPr id="8" name="TextBox 4">
            <a:extLst>
              <a:ext uri="{FF2B5EF4-FFF2-40B4-BE49-F238E27FC236}">
                <a16:creationId xmlns:a16="http://schemas.microsoft.com/office/drawing/2014/main" id="{9E3B790D-26BC-D74E-E402-2C24006FE473}"/>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028700" y="1569110"/>
            <a:ext cx="11013415" cy="905653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Toán tử gán kết hợp:</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4200"/>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2501"/>
              </a:lnSpc>
            </a:pPr>
            <a:endParaRPr lang="en-US" sz="3600" b="1">
              <a:solidFill>
                <a:srgbClr val="003EA8"/>
              </a:solidFill>
              <a:latin typeface="Arial Bold"/>
              <a:ea typeface="Arial Bold"/>
              <a:cs typeface="Arial Bold"/>
              <a:sym typeface="Arial Bold"/>
            </a:endParaRPr>
          </a:p>
        </p:txBody>
      </p:sp>
      <p:sp>
        <p:nvSpPr>
          <p:cNvPr id="7" name="Freeform 7"/>
          <p:cNvSpPr/>
          <p:nvPr/>
        </p:nvSpPr>
        <p:spPr>
          <a:xfrm>
            <a:off x="958072" y="2555206"/>
            <a:ext cx="10801149" cy="5176588"/>
          </a:xfrm>
          <a:custGeom>
            <a:avLst/>
            <a:gdLst/>
            <a:ahLst/>
            <a:cxnLst/>
            <a:rect l="l" t="t" r="r" b="b"/>
            <a:pathLst>
              <a:path w="10801149" h="5176588">
                <a:moveTo>
                  <a:pt x="0" y="0"/>
                </a:moveTo>
                <a:lnTo>
                  <a:pt x="10801149" y="0"/>
                </a:lnTo>
                <a:lnTo>
                  <a:pt x="10801149" y="5176588"/>
                </a:lnTo>
                <a:lnTo>
                  <a:pt x="0" y="5176588"/>
                </a:lnTo>
                <a:lnTo>
                  <a:pt x="0" y="0"/>
                </a:lnTo>
                <a:close/>
              </a:path>
            </a:pathLst>
          </a:custGeom>
          <a:blipFill>
            <a:blip r:embed="rId3"/>
            <a:stretch>
              <a:fillRect/>
            </a:stretch>
          </a:blipFill>
        </p:spPr>
      </p:sp>
      <p:sp>
        <p:nvSpPr>
          <p:cNvPr id="8" name="TextBox 4">
            <a:extLst>
              <a:ext uri="{FF2B5EF4-FFF2-40B4-BE49-F238E27FC236}">
                <a16:creationId xmlns:a16="http://schemas.microsoft.com/office/drawing/2014/main" id="{7BE25EBD-3E5E-9653-F550-F8486BD89087}"/>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028700" y="1569110"/>
            <a:ext cx="11013415" cy="905653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Toán tử tham chiếu:</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4200"/>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2501"/>
              </a:lnSpc>
            </a:pPr>
            <a:endParaRPr lang="en-US" sz="3600" b="1">
              <a:solidFill>
                <a:srgbClr val="003EA8"/>
              </a:solidFill>
              <a:latin typeface="Arial Bold"/>
              <a:ea typeface="Arial Bold"/>
              <a:cs typeface="Arial Bold"/>
              <a:sym typeface="Arial Bold"/>
            </a:endParaRPr>
          </a:p>
        </p:txBody>
      </p:sp>
      <p:sp>
        <p:nvSpPr>
          <p:cNvPr id="7" name="Freeform 7"/>
          <p:cNvSpPr/>
          <p:nvPr/>
        </p:nvSpPr>
        <p:spPr>
          <a:xfrm>
            <a:off x="1669392" y="3230581"/>
            <a:ext cx="9732030" cy="2395189"/>
          </a:xfrm>
          <a:custGeom>
            <a:avLst/>
            <a:gdLst/>
            <a:ahLst/>
            <a:cxnLst/>
            <a:rect l="l" t="t" r="r" b="b"/>
            <a:pathLst>
              <a:path w="9732030" h="2395189">
                <a:moveTo>
                  <a:pt x="0" y="0"/>
                </a:moveTo>
                <a:lnTo>
                  <a:pt x="9732031" y="0"/>
                </a:lnTo>
                <a:lnTo>
                  <a:pt x="9732031" y="2395189"/>
                </a:lnTo>
                <a:lnTo>
                  <a:pt x="0" y="2395189"/>
                </a:lnTo>
                <a:lnTo>
                  <a:pt x="0" y="0"/>
                </a:lnTo>
                <a:close/>
              </a:path>
            </a:pathLst>
          </a:custGeom>
          <a:blipFill>
            <a:blip r:embed="rId3"/>
            <a:stretch>
              <a:fillRect/>
            </a:stretch>
          </a:blipFill>
        </p:spPr>
      </p:sp>
      <p:sp>
        <p:nvSpPr>
          <p:cNvPr id="8" name="TextBox 4">
            <a:extLst>
              <a:ext uri="{FF2B5EF4-FFF2-40B4-BE49-F238E27FC236}">
                <a16:creationId xmlns:a16="http://schemas.microsoft.com/office/drawing/2014/main" id="{806A4787-9C2B-0E73-8364-C86874C23DAC}"/>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36062" y="785387"/>
            <a:ext cx="8415877" cy="1557239"/>
            <a:chOff x="0" y="0"/>
            <a:chExt cx="2196331" cy="406400"/>
          </a:xfrm>
        </p:grpSpPr>
        <p:sp>
          <p:nvSpPr>
            <p:cNvPr id="3" name="Freeform 3"/>
            <p:cNvSpPr/>
            <p:nvPr/>
          </p:nvSpPr>
          <p:spPr>
            <a:xfrm>
              <a:off x="0" y="0"/>
              <a:ext cx="2196331" cy="406400"/>
            </a:xfrm>
            <a:custGeom>
              <a:avLst/>
              <a:gdLst/>
              <a:ahLst/>
              <a:cxnLst/>
              <a:rect l="l" t="t" r="r" b="b"/>
              <a:pathLst>
                <a:path w="2196331" h="406400">
                  <a:moveTo>
                    <a:pt x="1993131" y="0"/>
                  </a:moveTo>
                  <a:cubicBezTo>
                    <a:pt x="2105355" y="0"/>
                    <a:pt x="2196331" y="90976"/>
                    <a:pt x="2196331" y="203200"/>
                  </a:cubicBezTo>
                  <a:cubicBezTo>
                    <a:pt x="2196331" y="315424"/>
                    <a:pt x="2105355" y="406400"/>
                    <a:pt x="1993131" y="406400"/>
                  </a:cubicBezTo>
                  <a:lnTo>
                    <a:pt x="203200" y="406400"/>
                  </a:lnTo>
                  <a:cubicBezTo>
                    <a:pt x="90976" y="406400"/>
                    <a:pt x="0" y="315424"/>
                    <a:pt x="0" y="203200"/>
                  </a:cubicBezTo>
                  <a:cubicBezTo>
                    <a:pt x="0" y="90976"/>
                    <a:pt x="90976" y="0"/>
                    <a:pt x="203200" y="0"/>
                  </a:cubicBezTo>
                  <a:close/>
                </a:path>
              </a:pathLst>
            </a:custGeom>
            <a:solidFill>
              <a:srgbClr val="293E6B"/>
            </a:solidFill>
            <a:ln w="85725" cap="sq">
              <a:solidFill>
                <a:srgbClr val="3B599B"/>
              </a:solidFill>
              <a:prstDash val="solid"/>
              <a:miter/>
            </a:ln>
          </p:spPr>
        </p:sp>
        <p:sp>
          <p:nvSpPr>
            <p:cNvPr id="4" name="TextBox 4"/>
            <p:cNvSpPr txBox="1"/>
            <p:nvPr/>
          </p:nvSpPr>
          <p:spPr>
            <a:xfrm>
              <a:off x="0" y="-38100"/>
              <a:ext cx="2196331" cy="444500"/>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660609" y="9949166"/>
            <a:ext cx="14947732" cy="4688748"/>
            <a:chOff x="0" y="0"/>
            <a:chExt cx="2226818" cy="698500"/>
          </a:xfrm>
        </p:grpSpPr>
        <p:sp>
          <p:nvSpPr>
            <p:cNvPr id="6" name="Freeform 6"/>
            <p:cNvSpPr/>
            <p:nvPr/>
          </p:nvSpPr>
          <p:spPr>
            <a:xfrm>
              <a:off x="0" y="0"/>
              <a:ext cx="2226818" cy="698500"/>
            </a:xfrm>
            <a:custGeom>
              <a:avLst/>
              <a:gdLst/>
              <a:ahLst/>
              <a:cxnLst/>
              <a:rect l="l" t="t" r="r" b="b"/>
              <a:pathLst>
                <a:path w="2226818" h="698500">
                  <a:moveTo>
                    <a:pt x="2226818" y="349250"/>
                  </a:moveTo>
                  <a:lnTo>
                    <a:pt x="2023618" y="698500"/>
                  </a:lnTo>
                  <a:lnTo>
                    <a:pt x="203200" y="698500"/>
                  </a:lnTo>
                  <a:lnTo>
                    <a:pt x="0" y="349250"/>
                  </a:lnTo>
                  <a:lnTo>
                    <a:pt x="203200" y="0"/>
                  </a:lnTo>
                  <a:lnTo>
                    <a:pt x="2023618" y="0"/>
                  </a:lnTo>
                  <a:lnTo>
                    <a:pt x="2226818" y="349250"/>
                  </a:lnTo>
                  <a:close/>
                </a:path>
              </a:pathLst>
            </a:custGeom>
            <a:solidFill>
              <a:srgbClr val="293E6B"/>
            </a:solidFill>
          </p:spPr>
        </p:sp>
        <p:sp>
          <p:nvSpPr>
            <p:cNvPr id="7" name="TextBox 7"/>
            <p:cNvSpPr txBox="1"/>
            <p:nvPr/>
          </p:nvSpPr>
          <p:spPr>
            <a:xfrm>
              <a:off x="114300" y="-38100"/>
              <a:ext cx="1998218" cy="736600"/>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3842125" y="9746287"/>
            <a:ext cx="8590251" cy="1081425"/>
            <a:chOff x="0" y="0"/>
            <a:chExt cx="3228220" cy="406400"/>
          </a:xfrm>
        </p:grpSpPr>
        <p:sp>
          <p:nvSpPr>
            <p:cNvPr id="9" name="Freeform 9"/>
            <p:cNvSpPr/>
            <p:nvPr/>
          </p:nvSpPr>
          <p:spPr>
            <a:xfrm>
              <a:off x="0" y="0"/>
              <a:ext cx="3228220" cy="406400"/>
            </a:xfrm>
            <a:custGeom>
              <a:avLst/>
              <a:gdLst/>
              <a:ahLst/>
              <a:cxnLst/>
              <a:rect l="l" t="t" r="r" b="b"/>
              <a:pathLst>
                <a:path w="3228220" h="406400">
                  <a:moveTo>
                    <a:pt x="3025020" y="0"/>
                  </a:moveTo>
                  <a:cubicBezTo>
                    <a:pt x="3137244" y="0"/>
                    <a:pt x="3228220" y="90976"/>
                    <a:pt x="3228220" y="203200"/>
                  </a:cubicBezTo>
                  <a:cubicBezTo>
                    <a:pt x="3228220" y="315424"/>
                    <a:pt x="3137244" y="406400"/>
                    <a:pt x="3025020" y="406400"/>
                  </a:cubicBezTo>
                  <a:lnTo>
                    <a:pt x="203200" y="406400"/>
                  </a:lnTo>
                  <a:cubicBezTo>
                    <a:pt x="90976" y="406400"/>
                    <a:pt x="0" y="315424"/>
                    <a:pt x="0" y="203200"/>
                  </a:cubicBezTo>
                  <a:cubicBezTo>
                    <a:pt x="0" y="90976"/>
                    <a:pt x="90976" y="0"/>
                    <a:pt x="203200" y="0"/>
                  </a:cubicBezTo>
                  <a:close/>
                </a:path>
              </a:pathLst>
            </a:custGeom>
            <a:solidFill>
              <a:srgbClr val="3B599B"/>
            </a:solidFill>
          </p:spPr>
        </p:sp>
        <p:sp>
          <p:nvSpPr>
            <p:cNvPr id="10" name="TextBox 10"/>
            <p:cNvSpPr txBox="1"/>
            <p:nvPr/>
          </p:nvSpPr>
          <p:spPr>
            <a:xfrm>
              <a:off x="0" y="-38100"/>
              <a:ext cx="3228220" cy="444500"/>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4128970" y="9746287"/>
            <a:ext cx="8590251" cy="1081425"/>
            <a:chOff x="0" y="0"/>
            <a:chExt cx="3228220" cy="406400"/>
          </a:xfrm>
        </p:grpSpPr>
        <p:sp>
          <p:nvSpPr>
            <p:cNvPr id="12" name="Freeform 12"/>
            <p:cNvSpPr/>
            <p:nvPr/>
          </p:nvSpPr>
          <p:spPr>
            <a:xfrm>
              <a:off x="0" y="0"/>
              <a:ext cx="3228220" cy="406400"/>
            </a:xfrm>
            <a:custGeom>
              <a:avLst/>
              <a:gdLst/>
              <a:ahLst/>
              <a:cxnLst/>
              <a:rect l="l" t="t" r="r" b="b"/>
              <a:pathLst>
                <a:path w="3228220" h="406400">
                  <a:moveTo>
                    <a:pt x="3025020" y="0"/>
                  </a:moveTo>
                  <a:cubicBezTo>
                    <a:pt x="3137244" y="0"/>
                    <a:pt x="3228220" y="90976"/>
                    <a:pt x="3228220" y="203200"/>
                  </a:cubicBezTo>
                  <a:cubicBezTo>
                    <a:pt x="3228220" y="315424"/>
                    <a:pt x="3137244" y="406400"/>
                    <a:pt x="3025020" y="406400"/>
                  </a:cubicBezTo>
                  <a:lnTo>
                    <a:pt x="203200" y="406400"/>
                  </a:lnTo>
                  <a:cubicBezTo>
                    <a:pt x="90976" y="406400"/>
                    <a:pt x="0" y="315424"/>
                    <a:pt x="0" y="203200"/>
                  </a:cubicBezTo>
                  <a:cubicBezTo>
                    <a:pt x="0" y="90976"/>
                    <a:pt x="90976" y="0"/>
                    <a:pt x="203200" y="0"/>
                  </a:cubicBezTo>
                  <a:close/>
                </a:path>
              </a:pathLst>
            </a:custGeom>
            <a:solidFill>
              <a:srgbClr val="3B599B"/>
            </a:solidFill>
          </p:spPr>
        </p:sp>
        <p:sp>
          <p:nvSpPr>
            <p:cNvPr id="13" name="TextBox 13"/>
            <p:cNvSpPr txBox="1"/>
            <p:nvPr/>
          </p:nvSpPr>
          <p:spPr>
            <a:xfrm>
              <a:off x="0" y="-38100"/>
              <a:ext cx="3228220" cy="444500"/>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448192" y="407060"/>
            <a:ext cx="964540" cy="96454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3E6B"/>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1027260" y="619115"/>
            <a:ext cx="678745" cy="67874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599B"/>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16875695" y="407060"/>
            <a:ext cx="964540" cy="96454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3E6B"/>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16580555" y="619115"/>
            <a:ext cx="678745" cy="67874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599B"/>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6" name="Group 26"/>
          <p:cNvGrpSpPr/>
          <p:nvPr/>
        </p:nvGrpSpPr>
        <p:grpSpPr>
          <a:xfrm>
            <a:off x="9925746" y="4615273"/>
            <a:ext cx="3922200" cy="3277462"/>
            <a:chOff x="0" y="0"/>
            <a:chExt cx="5229601" cy="4369950"/>
          </a:xfrm>
        </p:grpSpPr>
        <p:sp>
          <p:nvSpPr>
            <p:cNvPr id="27" name="Freeform 27"/>
            <p:cNvSpPr/>
            <p:nvPr/>
          </p:nvSpPr>
          <p:spPr>
            <a:xfrm>
              <a:off x="1611356" y="0"/>
              <a:ext cx="2006889" cy="1890490"/>
            </a:xfrm>
            <a:custGeom>
              <a:avLst/>
              <a:gdLst/>
              <a:ahLst/>
              <a:cxnLst/>
              <a:rect l="l" t="t" r="r" b="b"/>
              <a:pathLst>
                <a:path w="2006889" h="1890490">
                  <a:moveTo>
                    <a:pt x="0" y="0"/>
                  </a:moveTo>
                  <a:lnTo>
                    <a:pt x="2006889" y="0"/>
                  </a:lnTo>
                  <a:lnTo>
                    <a:pt x="2006889" y="1890490"/>
                  </a:lnTo>
                  <a:lnTo>
                    <a:pt x="0" y="18904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8" name="TextBox 28"/>
            <p:cNvSpPr txBox="1"/>
            <p:nvPr/>
          </p:nvSpPr>
          <p:spPr>
            <a:xfrm>
              <a:off x="623800" y="2907643"/>
              <a:ext cx="3939380" cy="470958"/>
            </a:xfrm>
            <a:prstGeom prst="rect">
              <a:avLst/>
            </a:prstGeom>
          </p:spPr>
          <p:txBody>
            <a:bodyPr lIns="0" tIns="0" rIns="0" bIns="0" rtlCol="0" anchor="t">
              <a:spAutoFit/>
            </a:bodyPr>
            <a:lstStyle/>
            <a:p>
              <a:pPr algn="ctr">
                <a:lnSpc>
                  <a:spcPts val="2749"/>
                </a:lnSpc>
              </a:pPr>
              <a:r>
                <a:rPr lang="en-US" sz="2499" b="1">
                  <a:solidFill>
                    <a:srgbClr val="000000"/>
                  </a:solidFill>
                  <a:latin typeface="Montserrat Bold"/>
                  <a:ea typeface="Montserrat Bold"/>
                  <a:cs typeface="Montserrat Bold"/>
                  <a:sym typeface="Montserrat Bold"/>
                </a:rPr>
                <a:t>PHẦN 2</a:t>
              </a:r>
            </a:p>
          </p:txBody>
        </p:sp>
        <p:sp>
          <p:nvSpPr>
            <p:cNvPr id="29" name="TextBox 29"/>
            <p:cNvSpPr txBox="1"/>
            <p:nvPr/>
          </p:nvSpPr>
          <p:spPr>
            <a:xfrm>
              <a:off x="0" y="3504910"/>
              <a:ext cx="5229601" cy="865040"/>
            </a:xfrm>
            <a:prstGeom prst="rect">
              <a:avLst/>
            </a:prstGeom>
          </p:spPr>
          <p:txBody>
            <a:bodyPr lIns="0" tIns="0" rIns="0" bIns="0" rtlCol="0" anchor="t">
              <a:spAutoFit/>
            </a:bodyPr>
            <a:lstStyle/>
            <a:p>
              <a:pPr algn="ctr">
                <a:lnSpc>
                  <a:spcPts val="5320"/>
                </a:lnSpc>
              </a:pPr>
              <a:r>
                <a:rPr lang="en-US" sz="3800" b="1">
                  <a:solidFill>
                    <a:srgbClr val="000000"/>
                  </a:solidFill>
                  <a:latin typeface="Canva Sans Bold"/>
                  <a:ea typeface="Canva Sans Bold"/>
                  <a:cs typeface="Canva Sans Bold"/>
                  <a:sym typeface="Canva Sans Bold"/>
                </a:rPr>
                <a:t>Xây dựng web</a:t>
              </a:r>
            </a:p>
          </p:txBody>
        </p:sp>
      </p:grpSp>
      <p:sp>
        <p:nvSpPr>
          <p:cNvPr id="30" name="Freeform 30"/>
          <p:cNvSpPr/>
          <p:nvPr/>
        </p:nvSpPr>
        <p:spPr>
          <a:xfrm>
            <a:off x="4936062" y="2840681"/>
            <a:ext cx="3529825" cy="3549184"/>
          </a:xfrm>
          <a:custGeom>
            <a:avLst/>
            <a:gdLst/>
            <a:ahLst/>
            <a:cxnLst/>
            <a:rect l="l" t="t" r="r" b="b"/>
            <a:pathLst>
              <a:path w="3529825" h="3549184">
                <a:moveTo>
                  <a:pt x="0" y="0"/>
                </a:moveTo>
                <a:lnTo>
                  <a:pt x="3529824" y="0"/>
                </a:lnTo>
                <a:lnTo>
                  <a:pt x="3529824" y="3549184"/>
                </a:lnTo>
                <a:lnTo>
                  <a:pt x="0" y="35491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Freeform 31"/>
          <p:cNvSpPr/>
          <p:nvPr/>
        </p:nvSpPr>
        <p:spPr>
          <a:xfrm>
            <a:off x="9925746" y="2840681"/>
            <a:ext cx="3529825" cy="3549184"/>
          </a:xfrm>
          <a:custGeom>
            <a:avLst/>
            <a:gdLst/>
            <a:ahLst/>
            <a:cxnLst/>
            <a:rect l="l" t="t" r="r" b="b"/>
            <a:pathLst>
              <a:path w="3529825" h="3549184">
                <a:moveTo>
                  <a:pt x="0" y="0"/>
                </a:moveTo>
                <a:lnTo>
                  <a:pt x="3529825" y="0"/>
                </a:lnTo>
                <a:lnTo>
                  <a:pt x="3529825" y="3549184"/>
                </a:lnTo>
                <a:lnTo>
                  <a:pt x="0" y="35491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2" name="Freeform 32"/>
          <p:cNvSpPr/>
          <p:nvPr/>
        </p:nvSpPr>
        <p:spPr>
          <a:xfrm>
            <a:off x="10750642" y="3544968"/>
            <a:ext cx="2272409" cy="2140609"/>
          </a:xfrm>
          <a:custGeom>
            <a:avLst/>
            <a:gdLst/>
            <a:ahLst/>
            <a:cxnLst/>
            <a:rect l="l" t="t" r="r" b="b"/>
            <a:pathLst>
              <a:path w="2272409" h="2140609">
                <a:moveTo>
                  <a:pt x="0" y="0"/>
                </a:moveTo>
                <a:lnTo>
                  <a:pt x="2272409" y="0"/>
                </a:lnTo>
                <a:lnTo>
                  <a:pt x="2272409" y="2140609"/>
                </a:lnTo>
                <a:lnTo>
                  <a:pt x="0" y="21406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TextBox 33"/>
          <p:cNvSpPr txBox="1"/>
          <p:nvPr/>
        </p:nvSpPr>
        <p:spPr>
          <a:xfrm>
            <a:off x="5629797" y="1289369"/>
            <a:ext cx="7092292" cy="577850"/>
          </a:xfrm>
          <a:prstGeom prst="rect">
            <a:avLst/>
          </a:prstGeom>
        </p:spPr>
        <p:txBody>
          <a:bodyPr lIns="0" tIns="0" rIns="0" bIns="0" rtlCol="0" anchor="t">
            <a:spAutoFit/>
          </a:bodyPr>
          <a:lstStyle/>
          <a:p>
            <a:pPr algn="ctr">
              <a:lnSpc>
                <a:spcPts val="4599"/>
              </a:lnSpc>
            </a:pPr>
            <a:r>
              <a:rPr lang="en-US" sz="3999" b="1">
                <a:solidFill>
                  <a:srgbClr val="FFFFFF"/>
                </a:solidFill>
                <a:latin typeface="Montserrat Bold"/>
                <a:ea typeface="Montserrat Bold"/>
                <a:cs typeface="Montserrat Bold"/>
                <a:sym typeface="Montserrat Bold"/>
              </a:rPr>
              <a:t>NỘI DUNG BÁO CÁO</a:t>
            </a:r>
          </a:p>
        </p:txBody>
      </p:sp>
      <p:grpSp>
        <p:nvGrpSpPr>
          <p:cNvPr id="34" name="Group 34"/>
          <p:cNvGrpSpPr/>
          <p:nvPr/>
        </p:nvGrpSpPr>
        <p:grpSpPr>
          <a:xfrm>
            <a:off x="4739874" y="6885165"/>
            <a:ext cx="3922200" cy="1118198"/>
            <a:chOff x="0" y="0"/>
            <a:chExt cx="5229601" cy="1490930"/>
          </a:xfrm>
        </p:grpSpPr>
        <p:sp>
          <p:nvSpPr>
            <p:cNvPr id="35" name="TextBox 35"/>
            <p:cNvSpPr txBox="1"/>
            <p:nvPr/>
          </p:nvSpPr>
          <p:spPr>
            <a:xfrm>
              <a:off x="623800" y="28575"/>
              <a:ext cx="3939380" cy="471007"/>
            </a:xfrm>
            <a:prstGeom prst="rect">
              <a:avLst/>
            </a:prstGeom>
          </p:spPr>
          <p:txBody>
            <a:bodyPr lIns="0" tIns="0" rIns="0" bIns="0" rtlCol="0" anchor="t">
              <a:spAutoFit/>
            </a:bodyPr>
            <a:lstStyle/>
            <a:p>
              <a:pPr algn="ctr">
                <a:lnSpc>
                  <a:spcPts val="2749"/>
                </a:lnSpc>
              </a:pPr>
              <a:r>
                <a:rPr lang="en-US" sz="2499" b="1">
                  <a:solidFill>
                    <a:srgbClr val="000000"/>
                  </a:solidFill>
                  <a:latin typeface="Montserrat Bold"/>
                  <a:ea typeface="Montserrat Bold"/>
                  <a:cs typeface="Montserrat Bold"/>
                  <a:sym typeface="Montserrat Bold"/>
                </a:rPr>
                <a:t>PHẦN 1</a:t>
              </a:r>
            </a:p>
          </p:txBody>
        </p:sp>
        <p:sp>
          <p:nvSpPr>
            <p:cNvPr id="36" name="TextBox 36"/>
            <p:cNvSpPr txBox="1"/>
            <p:nvPr/>
          </p:nvSpPr>
          <p:spPr>
            <a:xfrm>
              <a:off x="0" y="625891"/>
              <a:ext cx="5229601" cy="865040"/>
            </a:xfrm>
            <a:prstGeom prst="rect">
              <a:avLst/>
            </a:prstGeom>
          </p:spPr>
          <p:txBody>
            <a:bodyPr lIns="0" tIns="0" rIns="0" bIns="0" rtlCol="0" anchor="t">
              <a:spAutoFit/>
            </a:bodyPr>
            <a:lstStyle/>
            <a:p>
              <a:pPr algn="ctr">
                <a:lnSpc>
                  <a:spcPts val="5320"/>
                </a:lnSpc>
              </a:pPr>
              <a:r>
                <a:rPr lang="en-US" sz="3800" b="1">
                  <a:solidFill>
                    <a:srgbClr val="000000"/>
                  </a:solidFill>
                  <a:latin typeface="Canva Sans Bold"/>
                  <a:ea typeface="Canva Sans Bold"/>
                  <a:cs typeface="Canva Sans Bold"/>
                  <a:sym typeface="Canva Sans Bold"/>
                </a:rPr>
                <a:t>Tìm hiểu về PHP</a:t>
              </a:r>
            </a:p>
          </p:txBody>
        </p:sp>
      </p:grpSp>
      <p:sp>
        <p:nvSpPr>
          <p:cNvPr id="37" name="Freeform 37"/>
          <p:cNvSpPr/>
          <p:nvPr/>
        </p:nvSpPr>
        <p:spPr>
          <a:xfrm>
            <a:off x="5840601" y="3427437"/>
            <a:ext cx="2126815" cy="2126815"/>
          </a:xfrm>
          <a:custGeom>
            <a:avLst/>
            <a:gdLst/>
            <a:ahLst/>
            <a:cxnLst/>
            <a:rect l="l" t="t" r="r" b="b"/>
            <a:pathLst>
              <a:path w="2126815" h="2126815">
                <a:moveTo>
                  <a:pt x="0" y="0"/>
                </a:moveTo>
                <a:lnTo>
                  <a:pt x="2126815" y="0"/>
                </a:lnTo>
                <a:lnTo>
                  <a:pt x="2126815" y="2126815"/>
                </a:lnTo>
                <a:lnTo>
                  <a:pt x="0" y="21268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028700" y="1569110"/>
            <a:ext cx="11013415" cy="905653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Các toán tử so sánh:</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4200"/>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2501"/>
              </a:lnSpc>
            </a:pPr>
            <a:endParaRPr lang="en-US" sz="3600" b="1">
              <a:solidFill>
                <a:srgbClr val="003EA8"/>
              </a:solidFill>
              <a:latin typeface="Arial Bold"/>
              <a:ea typeface="Arial Bold"/>
              <a:cs typeface="Arial Bold"/>
              <a:sym typeface="Arial Bold"/>
            </a:endParaRPr>
          </a:p>
        </p:txBody>
      </p:sp>
      <p:sp>
        <p:nvSpPr>
          <p:cNvPr id="7" name="Freeform 7"/>
          <p:cNvSpPr/>
          <p:nvPr/>
        </p:nvSpPr>
        <p:spPr>
          <a:xfrm>
            <a:off x="1898076" y="2813808"/>
            <a:ext cx="11221792" cy="6226285"/>
          </a:xfrm>
          <a:custGeom>
            <a:avLst/>
            <a:gdLst/>
            <a:ahLst/>
            <a:cxnLst/>
            <a:rect l="l" t="t" r="r" b="b"/>
            <a:pathLst>
              <a:path w="11221792" h="6226285">
                <a:moveTo>
                  <a:pt x="0" y="0"/>
                </a:moveTo>
                <a:lnTo>
                  <a:pt x="11221792" y="0"/>
                </a:lnTo>
                <a:lnTo>
                  <a:pt x="11221792" y="6226285"/>
                </a:lnTo>
                <a:lnTo>
                  <a:pt x="0" y="6226285"/>
                </a:lnTo>
                <a:lnTo>
                  <a:pt x="0" y="0"/>
                </a:lnTo>
                <a:close/>
              </a:path>
            </a:pathLst>
          </a:custGeom>
          <a:blipFill>
            <a:blip r:embed="rId3"/>
            <a:stretch>
              <a:fillRect/>
            </a:stretch>
          </a:blipFill>
        </p:spPr>
      </p:sp>
      <p:sp>
        <p:nvSpPr>
          <p:cNvPr id="8" name="TextBox 4">
            <a:extLst>
              <a:ext uri="{FF2B5EF4-FFF2-40B4-BE49-F238E27FC236}">
                <a16:creationId xmlns:a16="http://schemas.microsoft.com/office/drawing/2014/main" id="{EA462B52-AC42-4D0F-3B2A-954E28821207}"/>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1475883" y="3106759"/>
            <a:ext cx="15201084" cy="6623936"/>
          </a:xfrm>
          <a:custGeom>
            <a:avLst/>
            <a:gdLst/>
            <a:ahLst/>
            <a:cxnLst/>
            <a:rect l="l" t="t" r="r" b="b"/>
            <a:pathLst>
              <a:path w="15201084" h="6623936">
                <a:moveTo>
                  <a:pt x="0" y="0"/>
                </a:moveTo>
                <a:lnTo>
                  <a:pt x="15201084" y="0"/>
                </a:lnTo>
                <a:lnTo>
                  <a:pt x="15201084" y="6623936"/>
                </a:lnTo>
                <a:lnTo>
                  <a:pt x="0" y="6623936"/>
                </a:lnTo>
                <a:lnTo>
                  <a:pt x="0" y="0"/>
                </a:lnTo>
                <a:close/>
              </a:path>
            </a:pathLst>
          </a:custGeom>
          <a:blipFill>
            <a:blip r:embed="rId3"/>
            <a:stretch>
              <a:fillRect/>
            </a:stretch>
          </a:blipFill>
        </p:spPr>
      </p:sp>
      <p:sp>
        <p:nvSpPr>
          <p:cNvPr id="7" name="TextBox 7"/>
          <p:cNvSpPr txBox="1"/>
          <p:nvPr/>
        </p:nvSpPr>
        <p:spPr>
          <a:xfrm>
            <a:off x="1940535" y="1735417"/>
            <a:ext cx="11013415" cy="905653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Các toán tử logic:</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4200"/>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2501"/>
              </a:lnSpc>
            </a:pPr>
            <a:endParaRPr lang="en-US" sz="3600" b="1">
              <a:solidFill>
                <a:srgbClr val="003EA8"/>
              </a:solidFill>
              <a:latin typeface="Arial Bold"/>
              <a:ea typeface="Arial Bold"/>
              <a:cs typeface="Arial Bold"/>
              <a:sym typeface="Arial Bold"/>
            </a:endParaRPr>
          </a:p>
        </p:txBody>
      </p:sp>
      <p:sp>
        <p:nvSpPr>
          <p:cNvPr id="8" name="TextBox 4">
            <a:extLst>
              <a:ext uri="{FF2B5EF4-FFF2-40B4-BE49-F238E27FC236}">
                <a16:creationId xmlns:a16="http://schemas.microsoft.com/office/drawing/2014/main" id="{7ABB3AA9-73CD-9692-446D-5FCB5719885F}"/>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940535" y="1735417"/>
            <a:ext cx="11013415" cy="905653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Các toán tử bitwise:</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4200"/>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2501"/>
              </a:lnSpc>
            </a:pPr>
            <a:endParaRPr lang="en-US" sz="3600" b="1">
              <a:solidFill>
                <a:srgbClr val="003EA8"/>
              </a:solidFill>
              <a:latin typeface="Arial Bold"/>
              <a:ea typeface="Arial Bold"/>
              <a:cs typeface="Arial Bold"/>
              <a:sym typeface="Arial Bold"/>
            </a:endParaRPr>
          </a:p>
        </p:txBody>
      </p:sp>
      <p:sp>
        <p:nvSpPr>
          <p:cNvPr id="7" name="Freeform 7"/>
          <p:cNvSpPr/>
          <p:nvPr/>
        </p:nvSpPr>
        <p:spPr>
          <a:xfrm>
            <a:off x="958072" y="2806268"/>
            <a:ext cx="16231954" cy="6452032"/>
          </a:xfrm>
          <a:custGeom>
            <a:avLst/>
            <a:gdLst/>
            <a:ahLst/>
            <a:cxnLst/>
            <a:rect l="l" t="t" r="r" b="b"/>
            <a:pathLst>
              <a:path w="16231954" h="6452032">
                <a:moveTo>
                  <a:pt x="0" y="0"/>
                </a:moveTo>
                <a:lnTo>
                  <a:pt x="16231953" y="0"/>
                </a:lnTo>
                <a:lnTo>
                  <a:pt x="16231953" y="6452032"/>
                </a:lnTo>
                <a:lnTo>
                  <a:pt x="0" y="6452032"/>
                </a:lnTo>
                <a:lnTo>
                  <a:pt x="0" y="0"/>
                </a:lnTo>
                <a:close/>
              </a:path>
            </a:pathLst>
          </a:custGeom>
          <a:blipFill>
            <a:blip r:embed="rId3"/>
            <a:stretch>
              <a:fillRect/>
            </a:stretch>
          </a:blipFill>
        </p:spPr>
      </p:sp>
      <p:sp>
        <p:nvSpPr>
          <p:cNvPr id="8" name="TextBox 4">
            <a:extLst>
              <a:ext uri="{FF2B5EF4-FFF2-40B4-BE49-F238E27FC236}">
                <a16:creationId xmlns:a16="http://schemas.microsoft.com/office/drawing/2014/main" id="{C1290928-9053-4072-AA99-7FAA5FE4C9AB}"/>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940535" y="1735417"/>
            <a:ext cx="11013415" cy="905653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Các toán tử mảng:</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4200"/>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2501"/>
              </a:lnSpc>
            </a:pPr>
            <a:endParaRPr lang="en-US" sz="3600" b="1">
              <a:solidFill>
                <a:srgbClr val="003EA8"/>
              </a:solidFill>
              <a:latin typeface="Arial Bold"/>
              <a:ea typeface="Arial Bold"/>
              <a:cs typeface="Arial Bold"/>
              <a:sym typeface="Arial Bold"/>
            </a:endParaRPr>
          </a:p>
        </p:txBody>
      </p:sp>
      <p:sp>
        <p:nvSpPr>
          <p:cNvPr id="7" name="Freeform 7"/>
          <p:cNvSpPr/>
          <p:nvPr/>
        </p:nvSpPr>
        <p:spPr>
          <a:xfrm>
            <a:off x="958072" y="2745940"/>
            <a:ext cx="14959857" cy="6785275"/>
          </a:xfrm>
          <a:custGeom>
            <a:avLst/>
            <a:gdLst/>
            <a:ahLst/>
            <a:cxnLst/>
            <a:rect l="l" t="t" r="r" b="b"/>
            <a:pathLst>
              <a:path w="14959857" h="6785275">
                <a:moveTo>
                  <a:pt x="0" y="0"/>
                </a:moveTo>
                <a:lnTo>
                  <a:pt x="14959856" y="0"/>
                </a:lnTo>
                <a:lnTo>
                  <a:pt x="14959856" y="6785274"/>
                </a:lnTo>
                <a:lnTo>
                  <a:pt x="0" y="6785274"/>
                </a:lnTo>
                <a:lnTo>
                  <a:pt x="0" y="0"/>
                </a:lnTo>
                <a:close/>
              </a:path>
            </a:pathLst>
          </a:custGeom>
          <a:blipFill>
            <a:blip r:embed="rId3"/>
            <a:stretch>
              <a:fillRect/>
            </a:stretch>
          </a:blipFill>
        </p:spPr>
      </p:sp>
      <p:sp>
        <p:nvSpPr>
          <p:cNvPr id="9" name="TextBox 4">
            <a:extLst>
              <a:ext uri="{FF2B5EF4-FFF2-40B4-BE49-F238E27FC236}">
                <a16:creationId xmlns:a16="http://schemas.microsoft.com/office/drawing/2014/main" id="{CB9F8C52-39A9-871A-E51D-07E54C277C3E}"/>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940535" y="1735417"/>
            <a:ext cx="11013415" cy="905653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Toán tử type:</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4200"/>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2501"/>
              </a:lnSpc>
            </a:pPr>
            <a:endParaRPr lang="en-US" sz="3600" b="1">
              <a:solidFill>
                <a:srgbClr val="003EA8"/>
              </a:solidFill>
              <a:latin typeface="Arial Bold"/>
              <a:ea typeface="Arial Bold"/>
              <a:cs typeface="Arial Bold"/>
              <a:sym typeface="Arial Bold"/>
            </a:endParaRPr>
          </a:p>
        </p:txBody>
      </p:sp>
      <p:sp>
        <p:nvSpPr>
          <p:cNvPr id="7" name="Freeform 7"/>
          <p:cNvSpPr/>
          <p:nvPr/>
        </p:nvSpPr>
        <p:spPr>
          <a:xfrm>
            <a:off x="2315229" y="4388922"/>
            <a:ext cx="10340363" cy="2462922"/>
          </a:xfrm>
          <a:custGeom>
            <a:avLst/>
            <a:gdLst/>
            <a:ahLst/>
            <a:cxnLst/>
            <a:rect l="l" t="t" r="r" b="b"/>
            <a:pathLst>
              <a:path w="10340363" h="2462922">
                <a:moveTo>
                  <a:pt x="0" y="0"/>
                </a:moveTo>
                <a:lnTo>
                  <a:pt x="10340363" y="0"/>
                </a:lnTo>
                <a:lnTo>
                  <a:pt x="10340363" y="2462922"/>
                </a:lnTo>
                <a:lnTo>
                  <a:pt x="0" y="2462922"/>
                </a:lnTo>
                <a:lnTo>
                  <a:pt x="0" y="0"/>
                </a:lnTo>
                <a:close/>
              </a:path>
            </a:pathLst>
          </a:custGeom>
          <a:blipFill>
            <a:blip r:embed="rId3"/>
            <a:stretch>
              <a:fillRect/>
            </a:stretch>
          </a:blipFill>
        </p:spPr>
      </p:sp>
      <p:sp>
        <p:nvSpPr>
          <p:cNvPr id="8" name="TextBox 8"/>
          <p:cNvSpPr txBox="1"/>
          <p:nvPr/>
        </p:nvSpPr>
        <p:spPr>
          <a:xfrm>
            <a:off x="514350" y="2522181"/>
            <a:ext cx="17259300" cy="1327785"/>
          </a:xfrm>
          <a:prstGeom prst="rect">
            <a:avLst/>
          </a:prstGeom>
        </p:spPr>
        <p:txBody>
          <a:bodyPr lIns="0" tIns="0" rIns="0" bIns="0" rtlCol="0" anchor="t">
            <a:spAutoFit/>
          </a:bodyPr>
          <a:lstStyle/>
          <a:p>
            <a:pPr algn="l">
              <a:lnSpc>
                <a:spcPts val="5040"/>
              </a:lnSpc>
              <a:spcBef>
                <a:spcPct val="0"/>
              </a:spcBef>
            </a:pPr>
            <a:r>
              <a:rPr lang="en-US" sz="3600" b="1">
                <a:solidFill>
                  <a:srgbClr val="000000"/>
                </a:solidFill>
                <a:latin typeface="Arial Bold"/>
                <a:ea typeface="Arial Bold"/>
                <a:cs typeface="Arial Bold"/>
                <a:sym typeface="Arial Bold"/>
              </a:rPr>
              <a:t>Toán tử instanceof cho phép bạn kiểm tra xem một đối tượng có phải là một thể hiện của một lớp cụ thể hay không, như trong ví dụ này:</a:t>
            </a:r>
          </a:p>
        </p:txBody>
      </p:sp>
      <p:sp>
        <p:nvSpPr>
          <p:cNvPr id="9" name="TextBox 4">
            <a:extLst>
              <a:ext uri="{FF2B5EF4-FFF2-40B4-BE49-F238E27FC236}">
                <a16:creationId xmlns:a16="http://schemas.microsoft.com/office/drawing/2014/main" id="{4DCFE030-746E-8F01-3A91-3A9D790AC4A1}"/>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940535" y="1735417"/>
            <a:ext cx="11013415" cy="905653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Tính ưu tiên và kết hợp:</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4200"/>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2501"/>
              </a:lnSpc>
            </a:pPr>
            <a:endParaRPr lang="en-US" sz="3600" b="1">
              <a:solidFill>
                <a:srgbClr val="003EA8"/>
              </a:solidFill>
              <a:latin typeface="Arial Bold"/>
              <a:ea typeface="Arial Bold"/>
              <a:cs typeface="Arial Bold"/>
              <a:sym typeface="Arial Bold"/>
            </a:endParaRPr>
          </a:p>
        </p:txBody>
      </p:sp>
      <p:sp>
        <p:nvSpPr>
          <p:cNvPr id="7" name="Freeform 7"/>
          <p:cNvSpPr/>
          <p:nvPr/>
        </p:nvSpPr>
        <p:spPr>
          <a:xfrm>
            <a:off x="442929" y="3357680"/>
            <a:ext cx="7462879" cy="5421506"/>
          </a:xfrm>
          <a:custGeom>
            <a:avLst/>
            <a:gdLst/>
            <a:ahLst/>
            <a:cxnLst/>
            <a:rect l="l" t="t" r="r" b="b"/>
            <a:pathLst>
              <a:path w="7462879" h="5421506">
                <a:moveTo>
                  <a:pt x="0" y="0"/>
                </a:moveTo>
                <a:lnTo>
                  <a:pt x="7462879" y="0"/>
                </a:lnTo>
                <a:lnTo>
                  <a:pt x="7462879" y="5421506"/>
                </a:lnTo>
                <a:lnTo>
                  <a:pt x="0" y="5421506"/>
                </a:lnTo>
                <a:lnTo>
                  <a:pt x="0" y="0"/>
                </a:lnTo>
                <a:close/>
              </a:path>
            </a:pathLst>
          </a:custGeom>
          <a:blipFill>
            <a:blip r:embed="rId3"/>
            <a:stretch>
              <a:fillRect/>
            </a:stretch>
          </a:blipFill>
        </p:spPr>
      </p:sp>
      <p:sp>
        <p:nvSpPr>
          <p:cNvPr id="8" name="Freeform 8"/>
          <p:cNvSpPr/>
          <p:nvPr/>
        </p:nvSpPr>
        <p:spPr>
          <a:xfrm>
            <a:off x="8098276" y="3601351"/>
            <a:ext cx="9711349" cy="4934164"/>
          </a:xfrm>
          <a:custGeom>
            <a:avLst/>
            <a:gdLst/>
            <a:ahLst/>
            <a:cxnLst/>
            <a:rect l="l" t="t" r="r" b="b"/>
            <a:pathLst>
              <a:path w="9711349" h="4934164">
                <a:moveTo>
                  <a:pt x="0" y="0"/>
                </a:moveTo>
                <a:lnTo>
                  <a:pt x="9711348" y="0"/>
                </a:lnTo>
                <a:lnTo>
                  <a:pt x="9711348" y="4934164"/>
                </a:lnTo>
                <a:lnTo>
                  <a:pt x="0" y="4934164"/>
                </a:lnTo>
                <a:lnTo>
                  <a:pt x="0" y="0"/>
                </a:lnTo>
                <a:close/>
              </a:path>
            </a:pathLst>
          </a:custGeom>
          <a:blipFill>
            <a:blip r:embed="rId4"/>
            <a:stretch>
              <a:fillRect t="-740" b="-740"/>
            </a:stretch>
          </a:blipFill>
        </p:spPr>
      </p:sp>
      <p:sp>
        <p:nvSpPr>
          <p:cNvPr id="9" name="TextBox 4">
            <a:extLst>
              <a:ext uri="{FF2B5EF4-FFF2-40B4-BE49-F238E27FC236}">
                <a16:creationId xmlns:a16="http://schemas.microsoft.com/office/drawing/2014/main" id="{FF2E9837-5EBC-4C5B-177A-BFAC38973A85}"/>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940535" y="1735417"/>
            <a:ext cx="11013415" cy="905653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Câu lệnh else:</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4200"/>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2501"/>
              </a:lnSpc>
            </a:pPr>
            <a:endParaRPr lang="en-US" sz="3600" b="1">
              <a:solidFill>
                <a:srgbClr val="003EA8"/>
              </a:solidFill>
              <a:latin typeface="Arial Bold"/>
              <a:ea typeface="Arial Bold"/>
              <a:cs typeface="Arial Bold"/>
              <a:sym typeface="Arial Bold"/>
            </a:endParaRPr>
          </a:p>
        </p:txBody>
      </p:sp>
      <p:sp>
        <p:nvSpPr>
          <p:cNvPr id="7" name="Freeform 7"/>
          <p:cNvSpPr/>
          <p:nvPr/>
        </p:nvSpPr>
        <p:spPr>
          <a:xfrm>
            <a:off x="1614342" y="3153371"/>
            <a:ext cx="10903621" cy="2822114"/>
          </a:xfrm>
          <a:custGeom>
            <a:avLst/>
            <a:gdLst/>
            <a:ahLst/>
            <a:cxnLst/>
            <a:rect l="l" t="t" r="r" b="b"/>
            <a:pathLst>
              <a:path w="10903621" h="2822114">
                <a:moveTo>
                  <a:pt x="0" y="0"/>
                </a:moveTo>
                <a:lnTo>
                  <a:pt x="10903621" y="0"/>
                </a:lnTo>
                <a:lnTo>
                  <a:pt x="10903621" y="2822114"/>
                </a:lnTo>
                <a:lnTo>
                  <a:pt x="0" y="2822114"/>
                </a:lnTo>
                <a:lnTo>
                  <a:pt x="0" y="0"/>
                </a:lnTo>
                <a:close/>
              </a:path>
            </a:pathLst>
          </a:custGeom>
          <a:blipFill>
            <a:blip r:embed="rId3"/>
            <a:stretch>
              <a:fillRect/>
            </a:stretch>
          </a:blipFill>
        </p:spPr>
      </p:sp>
      <p:sp>
        <p:nvSpPr>
          <p:cNvPr id="8" name="TextBox 4">
            <a:extLst>
              <a:ext uri="{FF2B5EF4-FFF2-40B4-BE49-F238E27FC236}">
                <a16:creationId xmlns:a16="http://schemas.microsoft.com/office/drawing/2014/main" id="{320C9505-9445-682D-ABFF-8E3C99E33418}"/>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940535" y="1735417"/>
            <a:ext cx="11013415" cy="905653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Câu lệnh elseif:</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4200"/>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2501"/>
              </a:lnSpc>
            </a:pPr>
            <a:endParaRPr lang="en-US" sz="3600" b="1">
              <a:solidFill>
                <a:srgbClr val="003EA8"/>
              </a:solidFill>
              <a:latin typeface="Arial Bold"/>
              <a:ea typeface="Arial Bold"/>
              <a:cs typeface="Arial Bold"/>
              <a:sym typeface="Arial Bold"/>
            </a:endParaRPr>
          </a:p>
        </p:txBody>
      </p:sp>
      <p:sp>
        <p:nvSpPr>
          <p:cNvPr id="7" name="Freeform 7"/>
          <p:cNvSpPr/>
          <p:nvPr/>
        </p:nvSpPr>
        <p:spPr>
          <a:xfrm>
            <a:off x="1940535" y="3001748"/>
            <a:ext cx="10356272" cy="4760388"/>
          </a:xfrm>
          <a:custGeom>
            <a:avLst/>
            <a:gdLst/>
            <a:ahLst/>
            <a:cxnLst/>
            <a:rect l="l" t="t" r="r" b="b"/>
            <a:pathLst>
              <a:path w="10356272" h="4760388">
                <a:moveTo>
                  <a:pt x="0" y="0"/>
                </a:moveTo>
                <a:lnTo>
                  <a:pt x="10356273" y="0"/>
                </a:lnTo>
                <a:lnTo>
                  <a:pt x="10356273" y="4760387"/>
                </a:lnTo>
                <a:lnTo>
                  <a:pt x="0" y="4760387"/>
                </a:lnTo>
                <a:lnTo>
                  <a:pt x="0" y="0"/>
                </a:lnTo>
                <a:close/>
              </a:path>
            </a:pathLst>
          </a:custGeom>
          <a:blipFill>
            <a:blip r:embed="rId3"/>
            <a:stretch>
              <a:fillRect/>
            </a:stretch>
          </a:blipFill>
        </p:spPr>
      </p:sp>
      <p:sp>
        <p:nvSpPr>
          <p:cNvPr id="8" name="TextBox 4">
            <a:extLst>
              <a:ext uri="{FF2B5EF4-FFF2-40B4-BE49-F238E27FC236}">
                <a16:creationId xmlns:a16="http://schemas.microsoft.com/office/drawing/2014/main" id="{92A20996-E085-AE8D-4339-CCD6B12D28D5}"/>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940535" y="1735417"/>
            <a:ext cx="11013415" cy="905653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Câu lệnh switch:</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4200"/>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2501"/>
              </a:lnSpc>
            </a:pPr>
            <a:endParaRPr lang="en-US" sz="3600" b="1">
              <a:solidFill>
                <a:srgbClr val="003EA8"/>
              </a:solidFill>
              <a:latin typeface="Arial Bold"/>
              <a:ea typeface="Arial Bold"/>
              <a:cs typeface="Arial Bold"/>
              <a:sym typeface="Arial Bold"/>
            </a:endParaRPr>
          </a:p>
        </p:txBody>
      </p:sp>
      <p:sp>
        <p:nvSpPr>
          <p:cNvPr id="7" name="Freeform 7"/>
          <p:cNvSpPr/>
          <p:nvPr/>
        </p:nvSpPr>
        <p:spPr>
          <a:xfrm>
            <a:off x="1940535" y="2778261"/>
            <a:ext cx="10383977" cy="4730479"/>
          </a:xfrm>
          <a:custGeom>
            <a:avLst/>
            <a:gdLst/>
            <a:ahLst/>
            <a:cxnLst/>
            <a:rect l="l" t="t" r="r" b="b"/>
            <a:pathLst>
              <a:path w="10383977" h="4730479">
                <a:moveTo>
                  <a:pt x="0" y="0"/>
                </a:moveTo>
                <a:lnTo>
                  <a:pt x="10383977" y="0"/>
                </a:lnTo>
                <a:lnTo>
                  <a:pt x="10383977" y="4730478"/>
                </a:lnTo>
                <a:lnTo>
                  <a:pt x="0" y="4730478"/>
                </a:lnTo>
                <a:lnTo>
                  <a:pt x="0" y="0"/>
                </a:lnTo>
                <a:close/>
              </a:path>
            </a:pathLst>
          </a:custGeom>
          <a:blipFill>
            <a:blip r:embed="rId3"/>
            <a:stretch>
              <a:fillRect/>
            </a:stretch>
          </a:blipFill>
        </p:spPr>
      </p:sp>
      <p:sp>
        <p:nvSpPr>
          <p:cNvPr id="8" name="TextBox 4">
            <a:extLst>
              <a:ext uri="{FF2B5EF4-FFF2-40B4-BE49-F238E27FC236}">
                <a16:creationId xmlns:a16="http://schemas.microsoft.com/office/drawing/2014/main" id="{B214DD3B-E281-6C6C-E4C9-914A12D568B9}"/>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940535" y="1735417"/>
            <a:ext cx="11013415" cy="905653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Vòng lặp while:</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4200"/>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2501"/>
              </a:lnSpc>
            </a:pPr>
            <a:endParaRPr lang="en-US" sz="3600" b="1">
              <a:solidFill>
                <a:srgbClr val="003EA8"/>
              </a:solidFill>
              <a:latin typeface="Arial Bold"/>
              <a:ea typeface="Arial Bold"/>
              <a:cs typeface="Arial Bold"/>
              <a:sym typeface="Arial Bold"/>
            </a:endParaRPr>
          </a:p>
        </p:txBody>
      </p:sp>
      <p:sp>
        <p:nvSpPr>
          <p:cNvPr id="7" name="Freeform 7"/>
          <p:cNvSpPr/>
          <p:nvPr/>
        </p:nvSpPr>
        <p:spPr>
          <a:xfrm>
            <a:off x="1940535" y="3031119"/>
            <a:ext cx="8330306" cy="4769772"/>
          </a:xfrm>
          <a:custGeom>
            <a:avLst/>
            <a:gdLst/>
            <a:ahLst/>
            <a:cxnLst/>
            <a:rect l="l" t="t" r="r" b="b"/>
            <a:pathLst>
              <a:path w="8330306" h="4769772">
                <a:moveTo>
                  <a:pt x="0" y="0"/>
                </a:moveTo>
                <a:lnTo>
                  <a:pt x="8330306" y="0"/>
                </a:lnTo>
                <a:lnTo>
                  <a:pt x="8330306" y="4769772"/>
                </a:lnTo>
                <a:lnTo>
                  <a:pt x="0" y="4769772"/>
                </a:lnTo>
                <a:lnTo>
                  <a:pt x="0" y="0"/>
                </a:lnTo>
                <a:close/>
              </a:path>
            </a:pathLst>
          </a:custGeom>
          <a:blipFill>
            <a:blip r:embed="rId3"/>
            <a:stretch>
              <a:fillRect/>
            </a:stretch>
          </a:blipFill>
        </p:spPr>
      </p:sp>
      <p:sp>
        <p:nvSpPr>
          <p:cNvPr id="8" name="TextBox 4">
            <a:extLst>
              <a:ext uri="{FF2B5EF4-FFF2-40B4-BE49-F238E27FC236}">
                <a16:creationId xmlns:a16="http://schemas.microsoft.com/office/drawing/2014/main" id="{D20DB2A9-42BF-A528-05DA-67BF65CD872C}"/>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34028" y="6733028"/>
            <a:ext cx="5050544" cy="5050544"/>
          </a:xfrm>
          <a:custGeom>
            <a:avLst/>
            <a:gdLst/>
            <a:ahLst/>
            <a:cxnLst/>
            <a:rect l="l" t="t" r="r" b="b"/>
            <a:pathLst>
              <a:path w="5050544" h="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4392170"/>
            <a:ext cx="5650143" cy="5894830"/>
            <a:chOff x="0" y="0"/>
            <a:chExt cx="1488104" cy="1552548"/>
          </a:xfrm>
        </p:grpSpPr>
        <p:sp>
          <p:nvSpPr>
            <p:cNvPr id="4" name="Freeform 4"/>
            <p:cNvSpPr/>
            <p:nvPr/>
          </p:nvSpPr>
          <p:spPr>
            <a:xfrm>
              <a:off x="0" y="0"/>
              <a:ext cx="1488104" cy="1552548"/>
            </a:xfrm>
            <a:custGeom>
              <a:avLst/>
              <a:gdLst/>
              <a:ahLst/>
              <a:cxnLst/>
              <a:rect l="l" t="t" r="r" b="b"/>
              <a:pathLst>
                <a:path w="1488104" h="1552548">
                  <a:moveTo>
                    <a:pt x="0" y="0"/>
                  </a:moveTo>
                  <a:lnTo>
                    <a:pt x="1488104" y="0"/>
                  </a:lnTo>
                  <a:lnTo>
                    <a:pt x="1488104" y="1552548"/>
                  </a:lnTo>
                  <a:lnTo>
                    <a:pt x="0" y="1552548"/>
                  </a:lnTo>
                  <a:close/>
                </a:path>
              </a:pathLst>
            </a:custGeom>
            <a:solidFill>
              <a:srgbClr val="E1EDFC"/>
            </a:solidFill>
          </p:spPr>
        </p:sp>
        <p:sp>
          <p:nvSpPr>
            <p:cNvPr id="5" name="TextBox 5"/>
            <p:cNvSpPr txBox="1"/>
            <p:nvPr/>
          </p:nvSpPr>
          <p:spPr>
            <a:xfrm>
              <a:off x="0" y="-47625"/>
              <a:ext cx="1488104" cy="1600173"/>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825743" y="2035237"/>
            <a:ext cx="6056057" cy="6089271"/>
          </a:xfrm>
          <a:custGeom>
            <a:avLst/>
            <a:gdLst/>
            <a:ahLst/>
            <a:cxnLst/>
            <a:rect l="l" t="t" r="r" b="b"/>
            <a:pathLst>
              <a:path w="6056057" h="6089271">
                <a:moveTo>
                  <a:pt x="0" y="0"/>
                </a:moveTo>
                <a:lnTo>
                  <a:pt x="6056057" y="0"/>
                </a:lnTo>
                <a:lnTo>
                  <a:pt x="6056057" y="6089271"/>
                </a:lnTo>
                <a:lnTo>
                  <a:pt x="0" y="60892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4648406" y="1028700"/>
            <a:ext cx="1858734" cy="185873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0" name="Freeform 10"/>
          <p:cNvSpPr/>
          <p:nvPr/>
        </p:nvSpPr>
        <p:spPr>
          <a:xfrm>
            <a:off x="5277754" y="1509529"/>
            <a:ext cx="600038" cy="897076"/>
          </a:xfrm>
          <a:custGeom>
            <a:avLst/>
            <a:gdLst/>
            <a:ahLst/>
            <a:cxnLst/>
            <a:rect l="l" t="t" r="r" b="b"/>
            <a:pathLst>
              <a:path w="600038" h="897076">
                <a:moveTo>
                  <a:pt x="0" y="0"/>
                </a:moveTo>
                <a:lnTo>
                  <a:pt x="600038" y="0"/>
                </a:lnTo>
                <a:lnTo>
                  <a:pt x="600038" y="897076"/>
                </a:lnTo>
                <a:lnTo>
                  <a:pt x="0" y="897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7558327" y="7453986"/>
            <a:ext cx="2763919" cy="882511"/>
          </a:xfrm>
          <a:custGeom>
            <a:avLst/>
            <a:gdLst/>
            <a:ahLst/>
            <a:cxnLst/>
            <a:rect l="l" t="t" r="r" b="b"/>
            <a:pathLst>
              <a:path w="2763919" h="882511">
                <a:moveTo>
                  <a:pt x="0" y="0"/>
                </a:moveTo>
                <a:lnTo>
                  <a:pt x="2763918" y="0"/>
                </a:lnTo>
                <a:lnTo>
                  <a:pt x="2763918" y="882511"/>
                </a:lnTo>
                <a:lnTo>
                  <a:pt x="0" y="8825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0731524" y="7665975"/>
            <a:ext cx="1483489" cy="458533"/>
          </a:xfrm>
          <a:custGeom>
            <a:avLst/>
            <a:gdLst/>
            <a:ahLst/>
            <a:cxnLst/>
            <a:rect l="l" t="t" r="r" b="b"/>
            <a:pathLst>
              <a:path w="1483489" h="458533">
                <a:moveTo>
                  <a:pt x="0" y="0"/>
                </a:moveTo>
                <a:lnTo>
                  <a:pt x="1483490" y="0"/>
                </a:lnTo>
                <a:lnTo>
                  <a:pt x="1483490" y="458533"/>
                </a:lnTo>
                <a:lnTo>
                  <a:pt x="0" y="45853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TextBox 13"/>
          <p:cNvSpPr txBox="1"/>
          <p:nvPr/>
        </p:nvSpPr>
        <p:spPr>
          <a:xfrm>
            <a:off x="7558327" y="3069893"/>
            <a:ext cx="7175701" cy="2989139"/>
          </a:xfrm>
          <a:prstGeom prst="rect">
            <a:avLst/>
          </a:prstGeom>
        </p:spPr>
        <p:txBody>
          <a:bodyPr lIns="0" tIns="0" rIns="0" bIns="0" rtlCol="0" anchor="t">
            <a:spAutoFit/>
          </a:bodyPr>
          <a:lstStyle/>
          <a:p>
            <a:pPr algn="l">
              <a:lnSpc>
                <a:spcPts val="11147"/>
              </a:lnSpc>
            </a:pPr>
            <a:r>
              <a:rPr lang="en-US" sz="8777" b="1">
                <a:solidFill>
                  <a:srgbClr val="0E2F5F"/>
                </a:solidFill>
                <a:latin typeface="Akzidenz-Grotesk Heavy"/>
                <a:ea typeface="Akzidenz-Grotesk Heavy"/>
                <a:cs typeface="Akzidenz-Grotesk Heavy"/>
                <a:sym typeface="Akzidenz-Grotesk Heavy"/>
              </a:rPr>
              <a:t>Phần 1: Tìm hiểu về PHP</a:t>
            </a:r>
          </a:p>
        </p:txBody>
      </p:sp>
      <p:sp>
        <p:nvSpPr>
          <p:cNvPr id="14" name="Freeform 14"/>
          <p:cNvSpPr/>
          <p:nvPr/>
        </p:nvSpPr>
        <p:spPr>
          <a:xfrm>
            <a:off x="16264511" y="5348601"/>
            <a:ext cx="1025128" cy="1025128"/>
          </a:xfrm>
          <a:custGeom>
            <a:avLst/>
            <a:gdLst/>
            <a:ahLst/>
            <a:cxnLst/>
            <a:rect l="l" t="t" r="r" b="b"/>
            <a:pathLst>
              <a:path w="1025128" h="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2532772" y="3308018"/>
            <a:ext cx="3345020" cy="3345020"/>
          </a:xfrm>
          <a:custGeom>
            <a:avLst/>
            <a:gdLst/>
            <a:ahLst/>
            <a:cxnLst/>
            <a:rect l="l" t="t" r="r" b="b"/>
            <a:pathLst>
              <a:path w="3345020" h="3345020">
                <a:moveTo>
                  <a:pt x="0" y="0"/>
                </a:moveTo>
                <a:lnTo>
                  <a:pt x="3345020" y="0"/>
                </a:lnTo>
                <a:lnTo>
                  <a:pt x="3345020" y="3345020"/>
                </a:lnTo>
                <a:lnTo>
                  <a:pt x="0" y="33450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940535" y="1735417"/>
            <a:ext cx="11013415" cy="905653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Vòng lặp for:</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4200"/>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2501"/>
              </a:lnSpc>
            </a:pPr>
            <a:endParaRPr lang="en-US" sz="3600" b="1">
              <a:solidFill>
                <a:srgbClr val="003EA8"/>
              </a:solidFill>
              <a:latin typeface="Arial Bold"/>
              <a:ea typeface="Arial Bold"/>
              <a:cs typeface="Arial Bold"/>
              <a:sym typeface="Arial Bold"/>
            </a:endParaRPr>
          </a:p>
        </p:txBody>
      </p:sp>
      <p:sp>
        <p:nvSpPr>
          <p:cNvPr id="7" name="Freeform 7"/>
          <p:cNvSpPr/>
          <p:nvPr/>
        </p:nvSpPr>
        <p:spPr>
          <a:xfrm>
            <a:off x="2315229" y="2956727"/>
            <a:ext cx="12302301" cy="3093774"/>
          </a:xfrm>
          <a:custGeom>
            <a:avLst/>
            <a:gdLst/>
            <a:ahLst/>
            <a:cxnLst/>
            <a:rect l="l" t="t" r="r" b="b"/>
            <a:pathLst>
              <a:path w="12302301" h="3093774">
                <a:moveTo>
                  <a:pt x="0" y="0"/>
                </a:moveTo>
                <a:lnTo>
                  <a:pt x="12302301" y="0"/>
                </a:lnTo>
                <a:lnTo>
                  <a:pt x="12302301" y="3093774"/>
                </a:lnTo>
                <a:lnTo>
                  <a:pt x="0" y="3093774"/>
                </a:lnTo>
                <a:lnTo>
                  <a:pt x="0" y="0"/>
                </a:lnTo>
                <a:close/>
              </a:path>
            </a:pathLst>
          </a:custGeom>
          <a:blipFill>
            <a:blip r:embed="rId3"/>
            <a:stretch>
              <a:fillRect/>
            </a:stretch>
          </a:blipFill>
        </p:spPr>
      </p:sp>
      <p:sp>
        <p:nvSpPr>
          <p:cNvPr id="8" name="TextBox 4">
            <a:extLst>
              <a:ext uri="{FF2B5EF4-FFF2-40B4-BE49-F238E27FC236}">
                <a16:creationId xmlns:a16="http://schemas.microsoft.com/office/drawing/2014/main" id="{7C88066B-4B12-EB57-3092-958B74941DAE}"/>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940535" y="1735417"/>
            <a:ext cx="11013415" cy="905653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Vòng lặp do...while:</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4200"/>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2501"/>
              </a:lnSpc>
            </a:pPr>
            <a:endParaRPr lang="en-US" sz="3600" b="1">
              <a:solidFill>
                <a:srgbClr val="003EA8"/>
              </a:solidFill>
              <a:latin typeface="Arial Bold"/>
              <a:ea typeface="Arial Bold"/>
              <a:cs typeface="Arial Bold"/>
              <a:sym typeface="Arial Bold"/>
            </a:endParaRPr>
          </a:p>
        </p:txBody>
      </p:sp>
      <p:sp>
        <p:nvSpPr>
          <p:cNvPr id="7" name="Freeform 7"/>
          <p:cNvSpPr/>
          <p:nvPr/>
        </p:nvSpPr>
        <p:spPr>
          <a:xfrm>
            <a:off x="2810975" y="2964628"/>
            <a:ext cx="8146997" cy="4766500"/>
          </a:xfrm>
          <a:custGeom>
            <a:avLst/>
            <a:gdLst/>
            <a:ahLst/>
            <a:cxnLst/>
            <a:rect l="l" t="t" r="r" b="b"/>
            <a:pathLst>
              <a:path w="8146997" h="4766500">
                <a:moveTo>
                  <a:pt x="0" y="0"/>
                </a:moveTo>
                <a:lnTo>
                  <a:pt x="8146997" y="0"/>
                </a:lnTo>
                <a:lnTo>
                  <a:pt x="8146997" y="4766501"/>
                </a:lnTo>
                <a:lnTo>
                  <a:pt x="0" y="4766501"/>
                </a:lnTo>
                <a:lnTo>
                  <a:pt x="0" y="0"/>
                </a:lnTo>
                <a:close/>
              </a:path>
            </a:pathLst>
          </a:custGeom>
          <a:blipFill>
            <a:blip r:embed="rId3"/>
            <a:stretch>
              <a:fillRect/>
            </a:stretch>
          </a:blipFill>
        </p:spPr>
      </p:sp>
      <p:sp>
        <p:nvSpPr>
          <p:cNvPr id="8" name="TextBox 4">
            <a:extLst>
              <a:ext uri="{FF2B5EF4-FFF2-40B4-BE49-F238E27FC236}">
                <a16:creationId xmlns:a16="http://schemas.microsoft.com/office/drawing/2014/main" id="{44D5CBF3-4338-44BB-A432-371A3AD0BFE0}"/>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324742" y="1735960"/>
            <a:ext cx="11834949" cy="1098060"/>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*Storing and Retrieving Data</a:t>
            </a:r>
          </a:p>
          <a:p>
            <a:pPr algn="l">
              <a:lnSpc>
                <a:spcPts val="2688"/>
              </a:lnSpc>
            </a:pPr>
            <a:endParaRPr lang="en-US" sz="3868" b="1">
              <a:solidFill>
                <a:srgbClr val="003EA8"/>
              </a:solidFill>
              <a:latin typeface="Arial Bold"/>
              <a:ea typeface="Arial Bold"/>
              <a:cs typeface="Arial Bold"/>
              <a:sym typeface="Arial Bold"/>
            </a:endParaRPr>
          </a:p>
        </p:txBody>
      </p:sp>
      <p:sp>
        <p:nvSpPr>
          <p:cNvPr id="7" name="TextBox 7"/>
          <p:cNvSpPr txBox="1"/>
          <p:nvPr/>
        </p:nvSpPr>
        <p:spPr>
          <a:xfrm>
            <a:off x="1028700" y="4991100"/>
            <a:ext cx="11834949" cy="3155432"/>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Xử lí tập tin:</a:t>
            </a:r>
          </a:p>
          <a:p>
            <a:pPr marL="835219" lvl="1" indent="-417609" algn="l">
              <a:lnSpc>
                <a:spcPts val="5415"/>
              </a:lnSpc>
              <a:buFont typeface="Arial"/>
              <a:buChar char="•"/>
            </a:pPr>
            <a:r>
              <a:rPr lang="en-US" sz="3868" b="1">
                <a:solidFill>
                  <a:srgbClr val="003EA8"/>
                </a:solidFill>
                <a:latin typeface="Arial Bold"/>
                <a:ea typeface="Arial Bold"/>
                <a:cs typeface="Arial Bold"/>
                <a:sym typeface="Arial Bold"/>
              </a:rPr>
              <a:t>Mở tệp</a:t>
            </a:r>
          </a:p>
          <a:p>
            <a:pPr marL="835219" lvl="1" indent="-417609" algn="l">
              <a:lnSpc>
                <a:spcPts val="5415"/>
              </a:lnSpc>
              <a:buFont typeface="Arial"/>
              <a:buChar char="•"/>
            </a:pPr>
            <a:r>
              <a:rPr lang="en-US" sz="3868" b="1">
                <a:solidFill>
                  <a:srgbClr val="003EA8"/>
                </a:solidFill>
                <a:latin typeface="Arial Bold"/>
                <a:ea typeface="Arial Bold"/>
                <a:cs typeface="Arial Bold"/>
                <a:sym typeface="Arial Bold"/>
              </a:rPr>
              <a:t>Ghi dữ liệu vào tệp</a:t>
            </a:r>
          </a:p>
          <a:p>
            <a:pPr marL="835219" lvl="1" indent="-417609" algn="l">
              <a:lnSpc>
                <a:spcPts val="5415"/>
              </a:lnSpc>
              <a:buFont typeface="Arial"/>
              <a:buChar char="•"/>
            </a:pPr>
            <a:r>
              <a:rPr lang="en-US" sz="3868" b="1">
                <a:solidFill>
                  <a:srgbClr val="003EA8"/>
                </a:solidFill>
                <a:latin typeface="Arial Bold"/>
                <a:ea typeface="Arial Bold"/>
                <a:cs typeface="Arial Bold"/>
                <a:sym typeface="Arial Bold"/>
              </a:rPr>
              <a:t>Đóng tệp</a:t>
            </a:r>
          </a:p>
          <a:p>
            <a:pPr algn="l">
              <a:lnSpc>
                <a:spcPts val="2688"/>
              </a:lnSpc>
            </a:pPr>
            <a:endParaRPr lang="en-US" sz="3868" b="1">
              <a:solidFill>
                <a:srgbClr val="003EA8"/>
              </a:solidFill>
              <a:latin typeface="Arial Bold"/>
              <a:ea typeface="Arial Bold"/>
              <a:cs typeface="Arial Bold"/>
              <a:sym typeface="Arial Bold"/>
            </a:endParaRPr>
          </a:p>
        </p:txBody>
      </p:sp>
      <p:sp>
        <p:nvSpPr>
          <p:cNvPr id="8" name="TextBox 8"/>
          <p:cNvSpPr txBox="1"/>
          <p:nvPr/>
        </p:nvSpPr>
        <p:spPr>
          <a:xfrm>
            <a:off x="630367" y="3034027"/>
            <a:ext cx="14020945" cy="1098042"/>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Có 2 cách lưu trữ dữ liệu cơ bản : Flat file và Database</a:t>
            </a:r>
          </a:p>
          <a:p>
            <a:pPr algn="l">
              <a:lnSpc>
                <a:spcPts val="2688"/>
              </a:lnSpc>
            </a:pPr>
            <a:endParaRPr lang="en-US" sz="3868" b="1">
              <a:solidFill>
                <a:srgbClr val="003EA8"/>
              </a:solidFill>
              <a:latin typeface="Arial Bold"/>
              <a:ea typeface="Arial Bold"/>
              <a:cs typeface="Arial Bold"/>
              <a:sym typeface="Arial Bold"/>
            </a:endParaRPr>
          </a:p>
        </p:txBody>
      </p:sp>
      <p:sp>
        <p:nvSpPr>
          <p:cNvPr id="9" name="TextBox 9"/>
          <p:cNvSpPr txBox="1"/>
          <p:nvPr/>
        </p:nvSpPr>
        <p:spPr>
          <a:xfrm>
            <a:off x="1028700" y="3979668"/>
            <a:ext cx="14020945" cy="739936"/>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*Flat file</a:t>
            </a:r>
          </a:p>
        </p:txBody>
      </p:sp>
      <p:sp>
        <p:nvSpPr>
          <p:cNvPr id="10" name="TextBox 4">
            <a:extLst>
              <a:ext uri="{FF2B5EF4-FFF2-40B4-BE49-F238E27FC236}">
                <a16:creationId xmlns:a16="http://schemas.microsoft.com/office/drawing/2014/main" id="{5B676962-508B-823B-90DE-C3EB1CEC32D8}"/>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504765" y="1735960"/>
            <a:ext cx="11654926" cy="3155432"/>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Mở tệp: sử dụng hàm fopen()</a:t>
            </a:r>
          </a:p>
          <a:p>
            <a:pPr marL="835219" lvl="1" indent="-417609" algn="l">
              <a:lnSpc>
                <a:spcPts val="5415"/>
              </a:lnSpc>
              <a:buFont typeface="Arial"/>
              <a:buChar char="•"/>
            </a:pPr>
            <a:r>
              <a:rPr lang="en-US" sz="3868" b="1">
                <a:solidFill>
                  <a:srgbClr val="003EA8"/>
                </a:solidFill>
                <a:latin typeface="Arial Bold"/>
                <a:ea typeface="Arial Bold"/>
                <a:cs typeface="Arial Bold"/>
                <a:sym typeface="Arial Bold"/>
              </a:rPr>
              <a:t>Giả sử bạn muốn ghi lệnh của khách hàng vào tệp lệnh của Bob. Bạn có thể mở tệp này để ghi bằng lệnh sau: </a:t>
            </a:r>
          </a:p>
          <a:p>
            <a:pPr algn="l">
              <a:lnSpc>
                <a:spcPts val="2688"/>
              </a:lnSpc>
            </a:pPr>
            <a:endParaRPr lang="en-US" sz="3868" b="1">
              <a:solidFill>
                <a:srgbClr val="003EA8"/>
              </a:solidFill>
              <a:latin typeface="Arial Bold"/>
              <a:ea typeface="Arial Bold"/>
              <a:cs typeface="Arial Bold"/>
              <a:sym typeface="Arial Bold"/>
            </a:endParaRPr>
          </a:p>
        </p:txBody>
      </p:sp>
      <p:sp>
        <p:nvSpPr>
          <p:cNvPr id="7" name="Freeform 7"/>
          <p:cNvSpPr/>
          <p:nvPr/>
        </p:nvSpPr>
        <p:spPr>
          <a:xfrm>
            <a:off x="796497" y="4583757"/>
            <a:ext cx="15851528" cy="1119486"/>
          </a:xfrm>
          <a:custGeom>
            <a:avLst/>
            <a:gdLst/>
            <a:ahLst/>
            <a:cxnLst/>
            <a:rect l="l" t="t" r="r" b="b"/>
            <a:pathLst>
              <a:path w="15851528" h="1119486">
                <a:moveTo>
                  <a:pt x="0" y="0"/>
                </a:moveTo>
                <a:lnTo>
                  <a:pt x="15851527" y="0"/>
                </a:lnTo>
                <a:lnTo>
                  <a:pt x="15851527" y="1119486"/>
                </a:lnTo>
                <a:lnTo>
                  <a:pt x="0" y="1119486"/>
                </a:lnTo>
                <a:lnTo>
                  <a:pt x="0" y="0"/>
                </a:lnTo>
                <a:close/>
              </a:path>
            </a:pathLst>
          </a:custGeom>
          <a:blipFill>
            <a:blip r:embed="rId3"/>
            <a:stretch>
              <a:fillRect t="-18205" r="-19276" b="-2129"/>
            </a:stretch>
          </a:blipFill>
        </p:spPr>
      </p:sp>
      <p:sp>
        <p:nvSpPr>
          <p:cNvPr id="8" name="Freeform 8"/>
          <p:cNvSpPr/>
          <p:nvPr/>
        </p:nvSpPr>
        <p:spPr>
          <a:xfrm>
            <a:off x="1028700" y="8069098"/>
            <a:ext cx="11446074" cy="1189202"/>
          </a:xfrm>
          <a:custGeom>
            <a:avLst/>
            <a:gdLst/>
            <a:ahLst/>
            <a:cxnLst/>
            <a:rect l="l" t="t" r="r" b="b"/>
            <a:pathLst>
              <a:path w="11446074" h="1189202">
                <a:moveTo>
                  <a:pt x="0" y="0"/>
                </a:moveTo>
                <a:lnTo>
                  <a:pt x="11446074" y="0"/>
                </a:lnTo>
                <a:lnTo>
                  <a:pt x="11446074" y="1189202"/>
                </a:lnTo>
                <a:lnTo>
                  <a:pt x="0" y="1189202"/>
                </a:lnTo>
                <a:lnTo>
                  <a:pt x="0" y="0"/>
                </a:lnTo>
                <a:close/>
              </a:path>
            </a:pathLst>
          </a:custGeom>
          <a:blipFill>
            <a:blip r:embed="rId4"/>
            <a:stretch>
              <a:fillRect/>
            </a:stretch>
          </a:blipFill>
        </p:spPr>
      </p:sp>
      <p:sp>
        <p:nvSpPr>
          <p:cNvPr id="9" name="TextBox 9"/>
          <p:cNvSpPr txBox="1"/>
          <p:nvPr/>
        </p:nvSpPr>
        <p:spPr>
          <a:xfrm>
            <a:off x="1504765" y="5903268"/>
            <a:ext cx="14098098" cy="2469635"/>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Giống như các tên viết tắt được đưa ra dưới dạng biến, bạn cần dòng sau ở đầu tập lệnh của mình để sao chép nội dung của biến kiểu dài sang tên kiểu ngắn</a:t>
            </a:r>
          </a:p>
          <a:p>
            <a:pPr algn="l">
              <a:lnSpc>
                <a:spcPts val="2688"/>
              </a:lnSpc>
            </a:pPr>
            <a:endParaRPr lang="en-US" sz="3868" b="1">
              <a:solidFill>
                <a:srgbClr val="003EA8"/>
              </a:solidFill>
              <a:latin typeface="Arial Bold"/>
              <a:ea typeface="Arial Bold"/>
              <a:cs typeface="Arial Bold"/>
              <a:sym typeface="Arial Bold"/>
            </a:endParaRPr>
          </a:p>
        </p:txBody>
      </p:sp>
      <p:sp>
        <p:nvSpPr>
          <p:cNvPr id="10" name="TextBox 4">
            <a:extLst>
              <a:ext uri="{FF2B5EF4-FFF2-40B4-BE49-F238E27FC236}">
                <a16:creationId xmlns:a16="http://schemas.microsoft.com/office/drawing/2014/main" id="{161D57FD-F0E5-648F-14EF-504A7E71EE28}"/>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796497" y="3545516"/>
            <a:ext cx="12030112" cy="1067829"/>
          </a:xfrm>
          <a:custGeom>
            <a:avLst/>
            <a:gdLst/>
            <a:ahLst/>
            <a:cxnLst/>
            <a:rect l="l" t="t" r="r" b="b"/>
            <a:pathLst>
              <a:path w="12030112" h="1067829">
                <a:moveTo>
                  <a:pt x="0" y="0"/>
                </a:moveTo>
                <a:lnTo>
                  <a:pt x="12030112" y="0"/>
                </a:lnTo>
                <a:lnTo>
                  <a:pt x="12030112" y="1067829"/>
                </a:lnTo>
                <a:lnTo>
                  <a:pt x="0" y="1067829"/>
                </a:lnTo>
                <a:lnTo>
                  <a:pt x="0" y="0"/>
                </a:lnTo>
                <a:close/>
              </a:path>
            </a:pathLst>
          </a:custGeom>
          <a:blipFill>
            <a:blip r:embed="rId3"/>
            <a:stretch>
              <a:fillRect/>
            </a:stretch>
          </a:blipFill>
        </p:spPr>
      </p:sp>
      <p:sp>
        <p:nvSpPr>
          <p:cNvPr id="7" name="TextBox 7"/>
          <p:cNvSpPr txBox="1"/>
          <p:nvPr/>
        </p:nvSpPr>
        <p:spPr>
          <a:xfrm>
            <a:off x="1028700" y="1761678"/>
            <a:ext cx="11834949" cy="1783839"/>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Để thoát khỏi một ký tự, bạn chỉ cần thêm một dấu gạch chéo ngược phía trước ký tự đó</a:t>
            </a:r>
          </a:p>
          <a:p>
            <a:pPr algn="l">
              <a:lnSpc>
                <a:spcPts val="2688"/>
              </a:lnSpc>
            </a:pPr>
            <a:endParaRPr lang="en-US" sz="3868" b="1">
              <a:solidFill>
                <a:srgbClr val="003EA8"/>
              </a:solidFill>
              <a:latin typeface="Arial Bold"/>
              <a:ea typeface="Arial Bold"/>
              <a:cs typeface="Arial Bold"/>
              <a:sym typeface="Arial Bold"/>
            </a:endParaRPr>
          </a:p>
        </p:txBody>
      </p:sp>
      <p:sp>
        <p:nvSpPr>
          <p:cNvPr id="8" name="TextBox 8"/>
          <p:cNvSpPr txBox="1"/>
          <p:nvPr/>
        </p:nvSpPr>
        <p:spPr>
          <a:xfrm>
            <a:off x="1028700" y="5283083"/>
            <a:ext cx="14329556" cy="1783839"/>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Chúng ta đang truyền 'w' cho fopen(); điều này có nghĩa là "mở tệp để ghi"</a:t>
            </a:r>
          </a:p>
          <a:p>
            <a:pPr algn="l">
              <a:lnSpc>
                <a:spcPts val="2688"/>
              </a:lnSpc>
            </a:pPr>
            <a:endParaRPr lang="en-US" sz="3868" b="1">
              <a:solidFill>
                <a:srgbClr val="003EA8"/>
              </a:solidFill>
              <a:latin typeface="Arial Bold"/>
              <a:ea typeface="Arial Bold"/>
              <a:cs typeface="Arial Bold"/>
              <a:sym typeface="Arial Bold"/>
            </a:endParaRPr>
          </a:p>
        </p:txBody>
      </p:sp>
      <p:sp>
        <p:nvSpPr>
          <p:cNvPr id="9" name="TextBox 4">
            <a:extLst>
              <a:ext uri="{FF2B5EF4-FFF2-40B4-BE49-F238E27FC236}">
                <a16:creationId xmlns:a16="http://schemas.microsoft.com/office/drawing/2014/main" id="{317B7A36-D944-ED2F-9EBB-939BED19E25B}"/>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3964769" y="2359275"/>
            <a:ext cx="8501276" cy="7690888"/>
          </a:xfrm>
          <a:custGeom>
            <a:avLst/>
            <a:gdLst/>
            <a:ahLst/>
            <a:cxnLst/>
            <a:rect l="l" t="t" r="r" b="b"/>
            <a:pathLst>
              <a:path w="8501276" h="7690888">
                <a:moveTo>
                  <a:pt x="0" y="0"/>
                </a:moveTo>
                <a:lnTo>
                  <a:pt x="8501275" y="0"/>
                </a:lnTo>
                <a:lnTo>
                  <a:pt x="8501275" y="7690889"/>
                </a:lnTo>
                <a:lnTo>
                  <a:pt x="0" y="7690889"/>
                </a:lnTo>
                <a:lnTo>
                  <a:pt x="0" y="0"/>
                </a:lnTo>
                <a:close/>
              </a:path>
            </a:pathLst>
          </a:custGeom>
          <a:blipFill>
            <a:blip r:embed="rId3"/>
            <a:stretch>
              <a:fillRect/>
            </a:stretch>
          </a:blipFill>
        </p:spPr>
      </p:sp>
      <p:sp>
        <p:nvSpPr>
          <p:cNvPr id="7" name="TextBox 7"/>
          <p:cNvSpPr txBox="1"/>
          <p:nvPr/>
        </p:nvSpPr>
        <p:spPr>
          <a:xfrm>
            <a:off x="1260158" y="1734055"/>
            <a:ext cx="14329556" cy="1098042"/>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Tóm tắt các chế độ tệp cho fopen() </a:t>
            </a:r>
          </a:p>
          <a:p>
            <a:pPr algn="l">
              <a:lnSpc>
                <a:spcPts val="2688"/>
              </a:lnSpc>
            </a:pPr>
            <a:endParaRPr lang="en-US" sz="3868" b="1">
              <a:solidFill>
                <a:srgbClr val="003EA8"/>
              </a:solidFill>
              <a:latin typeface="Arial Bold"/>
              <a:ea typeface="Arial Bold"/>
              <a:cs typeface="Arial Bold"/>
              <a:sym typeface="Arial Bold"/>
            </a:endParaRPr>
          </a:p>
        </p:txBody>
      </p:sp>
      <p:sp>
        <p:nvSpPr>
          <p:cNvPr id="8" name="TextBox 4">
            <a:extLst>
              <a:ext uri="{FF2B5EF4-FFF2-40B4-BE49-F238E27FC236}">
                <a16:creationId xmlns:a16="http://schemas.microsoft.com/office/drawing/2014/main" id="{ED71B043-7D28-C2B5-E927-80EC1B9DA12D}"/>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1349119" y="2458142"/>
            <a:ext cx="5970250" cy="1455061"/>
          </a:xfrm>
          <a:custGeom>
            <a:avLst/>
            <a:gdLst/>
            <a:ahLst/>
            <a:cxnLst/>
            <a:rect l="l" t="t" r="r" b="b"/>
            <a:pathLst>
              <a:path w="5970250" h="1455061">
                <a:moveTo>
                  <a:pt x="0" y="0"/>
                </a:moveTo>
                <a:lnTo>
                  <a:pt x="5970250" y="0"/>
                </a:lnTo>
                <a:lnTo>
                  <a:pt x="5970250" y="1455061"/>
                </a:lnTo>
                <a:lnTo>
                  <a:pt x="0" y="1455061"/>
                </a:lnTo>
                <a:lnTo>
                  <a:pt x="0" y="0"/>
                </a:lnTo>
                <a:close/>
              </a:path>
            </a:pathLst>
          </a:custGeom>
          <a:blipFill>
            <a:blip r:embed="rId3"/>
            <a:stretch>
              <a:fillRect/>
            </a:stretch>
          </a:blipFill>
        </p:spPr>
      </p:sp>
      <p:sp>
        <p:nvSpPr>
          <p:cNvPr id="7" name="Freeform 7"/>
          <p:cNvSpPr/>
          <p:nvPr/>
        </p:nvSpPr>
        <p:spPr>
          <a:xfrm>
            <a:off x="1349119" y="5143500"/>
            <a:ext cx="10750746" cy="2075890"/>
          </a:xfrm>
          <a:custGeom>
            <a:avLst/>
            <a:gdLst/>
            <a:ahLst/>
            <a:cxnLst/>
            <a:rect l="l" t="t" r="r" b="b"/>
            <a:pathLst>
              <a:path w="10750746" h="2075890">
                <a:moveTo>
                  <a:pt x="0" y="0"/>
                </a:moveTo>
                <a:lnTo>
                  <a:pt x="10750746" y="0"/>
                </a:lnTo>
                <a:lnTo>
                  <a:pt x="10750746" y="2075890"/>
                </a:lnTo>
                <a:lnTo>
                  <a:pt x="0" y="2075890"/>
                </a:lnTo>
                <a:lnTo>
                  <a:pt x="0" y="0"/>
                </a:lnTo>
                <a:close/>
              </a:path>
            </a:pathLst>
          </a:custGeom>
          <a:blipFill>
            <a:blip r:embed="rId4"/>
            <a:stretch>
              <a:fillRect/>
            </a:stretch>
          </a:blipFill>
        </p:spPr>
      </p:sp>
      <p:sp>
        <p:nvSpPr>
          <p:cNvPr id="8" name="Freeform 8"/>
          <p:cNvSpPr/>
          <p:nvPr/>
        </p:nvSpPr>
        <p:spPr>
          <a:xfrm>
            <a:off x="1708448" y="8622231"/>
            <a:ext cx="10910593" cy="783899"/>
          </a:xfrm>
          <a:custGeom>
            <a:avLst/>
            <a:gdLst/>
            <a:ahLst/>
            <a:cxnLst/>
            <a:rect l="l" t="t" r="r" b="b"/>
            <a:pathLst>
              <a:path w="10910593" h="783899">
                <a:moveTo>
                  <a:pt x="0" y="0"/>
                </a:moveTo>
                <a:lnTo>
                  <a:pt x="10910593" y="0"/>
                </a:lnTo>
                <a:lnTo>
                  <a:pt x="10910593" y="783899"/>
                </a:lnTo>
                <a:lnTo>
                  <a:pt x="0" y="783899"/>
                </a:lnTo>
                <a:lnTo>
                  <a:pt x="0" y="0"/>
                </a:lnTo>
                <a:close/>
              </a:path>
            </a:pathLst>
          </a:custGeom>
          <a:blipFill>
            <a:blip r:embed="rId5"/>
            <a:stretch>
              <a:fillRect/>
            </a:stretch>
          </a:blipFill>
        </p:spPr>
      </p:sp>
      <p:sp>
        <p:nvSpPr>
          <p:cNvPr id="9" name="TextBox 9"/>
          <p:cNvSpPr txBox="1"/>
          <p:nvPr/>
        </p:nvSpPr>
        <p:spPr>
          <a:xfrm>
            <a:off x="1401894" y="1832921"/>
            <a:ext cx="11834949" cy="1098042"/>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Ghi dữ liệu vào tệp</a:t>
            </a:r>
          </a:p>
          <a:p>
            <a:pPr algn="l">
              <a:lnSpc>
                <a:spcPts val="2688"/>
              </a:lnSpc>
            </a:pPr>
            <a:endParaRPr lang="en-US" sz="3868" b="1">
              <a:solidFill>
                <a:srgbClr val="003EA8"/>
              </a:solidFill>
              <a:latin typeface="Arial Bold"/>
              <a:ea typeface="Arial Bold"/>
              <a:cs typeface="Arial Bold"/>
              <a:sym typeface="Arial Bold"/>
            </a:endParaRPr>
          </a:p>
        </p:txBody>
      </p:sp>
      <p:sp>
        <p:nvSpPr>
          <p:cNvPr id="10" name="TextBox 10"/>
          <p:cNvSpPr txBox="1"/>
          <p:nvPr/>
        </p:nvSpPr>
        <p:spPr>
          <a:xfrm>
            <a:off x="1401894" y="4045458"/>
            <a:ext cx="15229672" cy="1098042"/>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Một giải pháp thay thế cho fwrite() là hàm file_put_contents()</a:t>
            </a:r>
          </a:p>
          <a:p>
            <a:pPr algn="l">
              <a:lnSpc>
                <a:spcPts val="2688"/>
              </a:lnSpc>
            </a:pPr>
            <a:endParaRPr lang="en-US" sz="3868" b="1">
              <a:solidFill>
                <a:srgbClr val="003EA8"/>
              </a:solidFill>
              <a:latin typeface="Arial Bold"/>
              <a:ea typeface="Arial Bold"/>
              <a:cs typeface="Arial Bold"/>
              <a:sym typeface="Arial Bold"/>
            </a:endParaRPr>
          </a:p>
        </p:txBody>
      </p:sp>
      <p:sp>
        <p:nvSpPr>
          <p:cNvPr id="11" name="TextBox 11"/>
          <p:cNvSpPr txBox="1"/>
          <p:nvPr/>
        </p:nvSpPr>
        <p:spPr>
          <a:xfrm>
            <a:off x="564754" y="7524190"/>
            <a:ext cx="17158492" cy="1098042"/>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Hàm fwrite() thực ra có ba tham số, nhưng tham số thứ ba là tùy chọn.</a:t>
            </a:r>
          </a:p>
          <a:p>
            <a:pPr algn="l">
              <a:lnSpc>
                <a:spcPts val="2688"/>
              </a:lnSpc>
            </a:pPr>
            <a:endParaRPr lang="en-US" sz="3868" b="1">
              <a:solidFill>
                <a:srgbClr val="003EA8"/>
              </a:solidFill>
              <a:latin typeface="Arial Bold"/>
              <a:ea typeface="Arial Bold"/>
              <a:cs typeface="Arial Bold"/>
              <a:sym typeface="Arial Bold"/>
            </a:endParaRPr>
          </a:p>
        </p:txBody>
      </p:sp>
      <p:sp>
        <p:nvSpPr>
          <p:cNvPr id="12" name="TextBox 4">
            <a:extLst>
              <a:ext uri="{FF2B5EF4-FFF2-40B4-BE49-F238E27FC236}">
                <a16:creationId xmlns:a16="http://schemas.microsoft.com/office/drawing/2014/main" id="{68DBEB64-D8CA-1D48-1E12-224825E6F3D9}"/>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1401894" y="2699504"/>
            <a:ext cx="5815079" cy="1353775"/>
          </a:xfrm>
          <a:custGeom>
            <a:avLst/>
            <a:gdLst/>
            <a:ahLst/>
            <a:cxnLst/>
            <a:rect l="l" t="t" r="r" b="b"/>
            <a:pathLst>
              <a:path w="5815079" h="1353775">
                <a:moveTo>
                  <a:pt x="0" y="0"/>
                </a:moveTo>
                <a:lnTo>
                  <a:pt x="5815080" y="0"/>
                </a:lnTo>
                <a:lnTo>
                  <a:pt x="5815080" y="1353775"/>
                </a:lnTo>
                <a:lnTo>
                  <a:pt x="0" y="1353775"/>
                </a:lnTo>
                <a:lnTo>
                  <a:pt x="0" y="0"/>
                </a:lnTo>
                <a:close/>
              </a:path>
            </a:pathLst>
          </a:custGeom>
          <a:blipFill>
            <a:blip r:embed="rId3"/>
            <a:stretch>
              <a:fillRect/>
            </a:stretch>
          </a:blipFill>
        </p:spPr>
      </p:sp>
      <p:sp>
        <p:nvSpPr>
          <p:cNvPr id="7" name="TextBox 7"/>
          <p:cNvSpPr txBox="1"/>
          <p:nvPr/>
        </p:nvSpPr>
        <p:spPr>
          <a:xfrm>
            <a:off x="1401894" y="1832921"/>
            <a:ext cx="11834949" cy="1098042"/>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Đóng tệp:</a:t>
            </a:r>
          </a:p>
          <a:p>
            <a:pPr algn="l">
              <a:lnSpc>
                <a:spcPts val="2688"/>
              </a:lnSpc>
            </a:pPr>
            <a:endParaRPr lang="en-US" sz="3868" b="1">
              <a:solidFill>
                <a:srgbClr val="003EA8"/>
              </a:solidFill>
              <a:latin typeface="Arial Bold"/>
              <a:ea typeface="Arial Bold"/>
              <a:cs typeface="Arial Bold"/>
              <a:sym typeface="Arial Bold"/>
            </a:endParaRPr>
          </a:p>
        </p:txBody>
      </p:sp>
      <p:sp>
        <p:nvSpPr>
          <p:cNvPr id="8" name="TextBox 4">
            <a:extLst>
              <a:ext uri="{FF2B5EF4-FFF2-40B4-BE49-F238E27FC236}">
                <a16:creationId xmlns:a16="http://schemas.microsoft.com/office/drawing/2014/main" id="{0881F764-B768-8BE8-99F8-1545B6127B3E}"/>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401894" y="1832921"/>
            <a:ext cx="11834949" cy="1098042"/>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Đọc từ tệp:</a:t>
            </a:r>
          </a:p>
          <a:p>
            <a:pPr algn="l">
              <a:lnSpc>
                <a:spcPts val="2688"/>
              </a:lnSpc>
            </a:pPr>
            <a:endParaRPr lang="en-US" sz="3868" b="1">
              <a:solidFill>
                <a:srgbClr val="003EA8"/>
              </a:solidFill>
              <a:latin typeface="Arial Bold"/>
              <a:ea typeface="Arial Bold"/>
              <a:cs typeface="Arial Bold"/>
              <a:sym typeface="Arial Bold"/>
            </a:endParaRPr>
          </a:p>
        </p:txBody>
      </p:sp>
      <p:sp>
        <p:nvSpPr>
          <p:cNvPr id="7" name="TextBox 7"/>
          <p:cNvSpPr txBox="1"/>
          <p:nvPr/>
        </p:nvSpPr>
        <p:spPr>
          <a:xfrm>
            <a:off x="1401894" y="2778563"/>
            <a:ext cx="14638167" cy="1098042"/>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Đọc từng dòng một: fgets(), fgetss() và fgetcsv() </a:t>
            </a:r>
          </a:p>
          <a:p>
            <a:pPr algn="l">
              <a:lnSpc>
                <a:spcPts val="2688"/>
              </a:lnSpc>
            </a:pPr>
            <a:endParaRPr lang="en-US" sz="3868" b="1">
              <a:solidFill>
                <a:srgbClr val="003EA8"/>
              </a:solidFill>
              <a:latin typeface="Arial Bold"/>
              <a:ea typeface="Arial Bold"/>
              <a:cs typeface="Arial Bold"/>
              <a:sym typeface="Arial Bold"/>
            </a:endParaRPr>
          </a:p>
        </p:txBody>
      </p:sp>
      <p:sp>
        <p:nvSpPr>
          <p:cNvPr id="8" name="TextBox 8"/>
          <p:cNvSpPr txBox="1"/>
          <p:nvPr/>
        </p:nvSpPr>
        <p:spPr>
          <a:xfrm>
            <a:off x="1401894" y="3724204"/>
            <a:ext cx="16258376" cy="1098042"/>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Đọc toàn bộ tệp: readfile(), fpassthru(), file() và file_get_contents()) </a:t>
            </a:r>
          </a:p>
          <a:p>
            <a:pPr algn="l">
              <a:lnSpc>
                <a:spcPts val="2688"/>
              </a:lnSpc>
            </a:pPr>
            <a:endParaRPr lang="en-US" sz="3868" b="1">
              <a:solidFill>
                <a:srgbClr val="003EA8"/>
              </a:solidFill>
              <a:latin typeface="Arial Bold"/>
              <a:ea typeface="Arial Bold"/>
              <a:cs typeface="Arial Bold"/>
              <a:sym typeface="Arial Bold"/>
            </a:endParaRPr>
          </a:p>
        </p:txBody>
      </p:sp>
      <p:sp>
        <p:nvSpPr>
          <p:cNvPr id="9" name="TextBox 9"/>
          <p:cNvSpPr txBox="1"/>
          <p:nvPr/>
        </p:nvSpPr>
        <p:spPr>
          <a:xfrm>
            <a:off x="1401894" y="4669846"/>
            <a:ext cx="16258376" cy="1098042"/>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Đọc một ký tự: fgetc() </a:t>
            </a:r>
          </a:p>
          <a:p>
            <a:pPr algn="l">
              <a:lnSpc>
                <a:spcPts val="2688"/>
              </a:lnSpc>
            </a:pPr>
            <a:endParaRPr lang="en-US" sz="3868" b="1">
              <a:solidFill>
                <a:srgbClr val="003EA8"/>
              </a:solidFill>
              <a:latin typeface="Arial Bold"/>
              <a:ea typeface="Arial Bold"/>
              <a:cs typeface="Arial Bold"/>
              <a:sym typeface="Arial Bold"/>
            </a:endParaRPr>
          </a:p>
        </p:txBody>
      </p:sp>
      <p:sp>
        <p:nvSpPr>
          <p:cNvPr id="10" name="TextBox 10"/>
          <p:cNvSpPr txBox="1"/>
          <p:nvPr/>
        </p:nvSpPr>
        <p:spPr>
          <a:xfrm>
            <a:off x="1401894" y="5615488"/>
            <a:ext cx="16258376" cy="1098042"/>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Đọc độ dài tùy ý: fread() </a:t>
            </a:r>
          </a:p>
          <a:p>
            <a:pPr algn="l">
              <a:lnSpc>
                <a:spcPts val="2688"/>
              </a:lnSpc>
            </a:pPr>
            <a:endParaRPr lang="en-US" sz="3868" b="1">
              <a:solidFill>
                <a:srgbClr val="003EA8"/>
              </a:solidFill>
              <a:latin typeface="Arial Bold"/>
              <a:ea typeface="Arial Bold"/>
              <a:cs typeface="Arial Bold"/>
              <a:sym typeface="Arial Bold"/>
            </a:endParaRPr>
          </a:p>
        </p:txBody>
      </p:sp>
      <p:sp>
        <p:nvSpPr>
          <p:cNvPr id="11" name="TextBox 4">
            <a:extLst>
              <a:ext uri="{FF2B5EF4-FFF2-40B4-BE49-F238E27FC236}">
                <a16:creationId xmlns:a16="http://schemas.microsoft.com/office/drawing/2014/main" id="{22361130-8B4A-B082-3340-2BC6FCB53CD6}"/>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221871" y="1832921"/>
            <a:ext cx="16386964" cy="6089012"/>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Các hàm tập tin khác</a:t>
            </a:r>
          </a:p>
          <a:p>
            <a:pPr marL="835219" lvl="1" indent="-417609" algn="l">
              <a:lnSpc>
                <a:spcPts val="7195"/>
              </a:lnSpc>
              <a:buFont typeface="Arial"/>
              <a:buChar char="•"/>
            </a:pPr>
            <a:r>
              <a:rPr lang="en-US" sz="3868" b="1" spc="-88">
                <a:solidFill>
                  <a:srgbClr val="003EA8"/>
                </a:solidFill>
                <a:latin typeface="Arial Bold"/>
                <a:ea typeface="Arial Bold"/>
                <a:cs typeface="Arial Bold"/>
                <a:sym typeface="Arial Bold"/>
              </a:rPr>
              <a:t>Kiểm tra xem có tệp nào ở đó không: file_exists()</a:t>
            </a:r>
          </a:p>
          <a:p>
            <a:pPr marL="835219" lvl="1" indent="-417609" algn="l">
              <a:lnSpc>
                <a:spcPts val="7195"/>
              </a:lnSpc>
              <a:buFont typeface="Arial"/>
              <a:buChar char="•"/>
            </a:pPr>
            <a:r>
              <a:rPr lang="en-US" sz="3868" b="1" spc="-88">
                <a:solidFill>
                  <a:srgbClr val="003EA8"/>
                </a:solidFill>
                <a:latin typeface="Arial Bold"/>
                <a:ea typeface="Arial Bold"/>
                <a:cs typeface="Arial Bold"/>
                <a:sym typeface="Arial Bold"/>
              </a:rPr>
              <a:t>Xác định kích thước của một tập tin: filesize()</a:t>
            </a:r>
          </a:p>
          <a:p>
            <a:pPr marL="835219" lvl="1" indent="-417609" algn="l">
              <a:lnSpc>
                <a:spcPts val="7195"/>
              </a:lnSpc>
              <a:buFont typeface="Arial"/>
              <a:buChar char="•"/>
            </a:pPr>
            <a:r>
              <a:rPr lang="en-US" sz="3868" b="1" spc="-88">
                <a:solidFill>
                  <a:srgbClr val="003EA8"/>
                </a:solidFill>
                <a:latin typeface="Arial Bold"/>
                <a:ea typeface="Arial Bold"/>
                <a:cs typeface="Arial Bold"/>
                <a:sym typeface="Arial Bold"/>
              </a:rPr>
              <a:t>Xóa một tập tin: unlink() </a:t>
            </a:r>
          </a:p>
          <a:p>
            <a:pPr marL="835219" lvl="1" indent="-417609" algn="l">
              <a:lnSpc>
                <a:spcPts val="7195"/>
              </a:lnSpc>
              <a:buFont typeface="Arial"/>
              <a:buChar char="•"/>
            </a:pPr>
            <a:r>
              <a:rPr lang="en-US" sz="3868" b="1" spc="-88">
                <a:solidFill>
                  <a:srgbClr val="003EA8"/>
                </a:solidFill>
                <a:latin typeface="Arial Bold"/>
                <a:ea typeface="Arial Bold"/>
                <a:cs typeface="Arial Bold"/>
                <a:sym typeface="Arial Bold"/>
              </a:rPr>
              <a:t>Điều hướng bên trong một tệp: rewind(), fseek() và ftell() </a:t>
            </a:r>
          </a:p>
          <a:p>
            <a:pPr algn="l">
              <a:lnSpc>
                <a:spcPts val="5415"/>
              </a:lnSpc>
            </a:pPr>
            <a:endParaRPr lang="en-US" sz="3868" b="1" spc="-88">
              <a:solidFill>
                <a:srgbClr val="003EA8"/>
              </a:solidFill>
              <a:latin typeface="Arial Bold"/>
              <a:ea typeface="Arial Bold"/>
              <a:cs typeface="Arial Bold"/>
              <a:sym typeface="Arial Bold"/>
            </a:endParaRPr>
          </a:p>
          <a:p>
            <a:pPr algn="l">
              <a:lnSpc>
                <a:spcPts val="5415"/>
              </a:lnSpc>
            </a:pPr>
            <a:endParaRPr lang="en-US" sz="3868" b="1" spc="-88">
              <a:solidFill>
                <a:srgbClr val="003EA8"/>
              </a:solidFill>
              <a:latin typeface="Arial Bold"/>
              <a:ea typeface="Arial Bold"/>
              <a:cs typeface="Arial Bold"/>
              <a:sym typeface="Arial Bold"/>
            </a:endParaRPr>
          </a:p>
          <a:p>
            <a:pPr algn="l">
              <a:lnSpc>
                <a:spcPts val="2688"/>
              </a:lnSpc>
            </a:pPr>
            <a:endParaRPr lang="en-US" sz="3868" b="1" spc="-88">
              <a:solidFill>
                <a:srgbClr val="003EA8"/>
              </a:solidFill>
              <a:latin typeface="Arial Bold"/>
              <a:ea typeface="Arial Bold"/>
              <a:cs typeface="Arial Bold"/>
              <a:sym typeface="Arial Bold"/>
            </a:endParaRPr>
          </a:p>
        </p:txBody>
      </p:sp>
      <p:sp>
        <p:nvSpPr>
          <p:cNvPr id="7" name="TextBox 4">
            <a:extLst>
              <a:ext uri="{FF2B5EF4-FFF2-40B4-BE49-F238E27FC236}">
                <a16:creationId xmlns:a16="http://schemas.microsoft.com/office/drawing/2014/main" id="{BD15D8E5-9046-62E6-CBD0-B295939D7AAC}"/>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330856"/>
            <a:ext cx="10472028" cy="1863563"/>
            <a:chOff x="0" y="-200025"/>
            <a:chExt cx="2758065" cy="490816"/>
          </a:xfrm>
        </p:grpSpPr>
        <p:sp>
          <p:nvSpPr>
            <p:cNvPr id="3" name="Freeform 3"/>
            <p:cNvSpPr/>
            <p:nvPr/>
          </p:nvSpPr>
          <p:spPr>
            <a:xfrm>
              <a:off x="0" y="0"/>
              <a:ext cx="2758065" cy="290791"/>
            </a:xfrm>
            <a:custGeom>
              <a:avLst/>
              <a:gdLst/>
              <a:ahLst/>
              <a:cxnLst/>
              <a:rect l="l" t="t" r="r" b="b"/>
              <a:pathLst>
                <a:path w="2758065" h="290791">
                  <a:moveTo>
                    <a:pt x="11089" y="0"/>
                  </a:moveTo>
                  <a:lnTo>
                    <a:pt x="2746976" y="0"/>
                  </a:lnTo>
                  <a:cubicBezTo>
                    <a:pt x="2749917" y="0"/>
                    <a:pt x="2752737" y="1168"/>
                    <a:pt x="2754817" y="3248"/>
                  </a:cubicBezTo>
                  <a:cubicBezTo>
                    <a:pt x="2756897" y="5328"/>
                    <a:pt x="2758065" y="8148"/>
                    <a:pt x="2758065" y="11089"/>
                  </a:cubicBezTo>
                  <a:lnTo>
                    <a:pt x="2758065" y="279701"/>
                  </a:lnTo>
                  <a:cubicBezTo>
                    <a:pt x="2758065" y="282642"/>
                    <a:pt x="2756897" y="285463"/>
                    <a:pt x="2754817" y="287543"/>
                  </a:cubicBezTo>
                  <a:cubicBezTo>
                    <a:pt x="2752737" y="289622"/>
                    <a:pt x="2749917" y="290791"/>
                    <a:pt x="2746976" y="290791"/>
                  </a:cubicBezTo>
                  <a:lnTo>
                    <a:pt x="11089" y="290791"/>
                  </a:lnTo>
                  <a:cubicBezTo>
                    <a:pt x="8148" y="290791"/>
                    <a:pt x="5328" y="289622"/>
                    <a:pt x="3248" y="287543"/>
                  </a:cubicBezTo>
                  <a:cubicBezTo>
                    <a:pt x="1168" y="285463"/>
                    <a:pt x="0" y="282642"/>
                    <a:pt x="0" y="279701"/>
                  </a:cubicBezTo>
                  <a:lnTo>
                    <a:pt x="0" y="11089"/>
                  </a:lnTo>
                  <a:cubicBezTo>
                    <a:pt x="0" y="8148"/>
                    <a:pt x="1168" y="5328"/>
                    <a:pt x="3248" y="3248"/>
                  </a:cubicBezTo>
                  <a:cubicBezTo>
                    <a:pt x="5328" y="1168"/>
                    <a:pt x="8148" y="0"/>
                    <a:pt x="11089" y="0"/>
                  </a:cubicBezTo>
                  <a:close/>
                </a:path>
              </a:pathLst>
            </a:custGeom>
            <a:solidFill>
              <a:srgbClr val="003EA8"/>
            </a:solidFill>
          </p:spPr>
          <p:txBody>
            <a:bodyPr/>
            <a:lstStyle/>
            <a:p>
              <a:endParaRPr lang="en-US" dirty="0"/>
            </a:p>
          </p:txBody>
        </p:sp>
        <p:sp>
          <p:nvSpPr>
            <p:cNvPr id="4" name="TextBox 4"/>
            <p:cNvSpPr txBox="1"/>
            <p:nvPr/>
          </p:nvSpPr>
          <p:spPr>
            <a:xfrm>
              <a:off x="0" y="-200025"/>
              <a:ext cx="2758065"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553852" y="2480179"/>
            <a:ext cx="4132659" cy="1936495"/>
          </a:xfrm>
          <a:prstGeom prst="rect">
            <a:avLst/>
          </a:prstGeom>
        </p:spPr>
        <p:txBody>
          <a:bodyPr lIns="0" tIns="0" rIns="0" bIns="0" rtlCol="0" anchor="t">
            <a:spAutoFit/>
          </a:bodyPr>
          <a:lstStyle/>
          <a:p>
            <a:pPr marL="1014732" lvl="1" indent="-507366" algn="just">
              <a:lnSpc>
                <a:spcPts val="7567"/>
              </a:lnSpc>
              <a:buAutoNum type="arabicPeriod"/>
            </a:pPr>
            <a:r>
              <a:rPr lang="en-US" sz="4700" b="1" dirty="0">
                <a:solidFill>
                  <a:srgbClr val="003EA8"/>
                </a:solidFill>
                <a:latin typeface="Arial Bold"/>
                <a:ea typeface="Arial Bold"/>
                <a:cs typeface="Arial Bold"/>
                <a:sym typeface="Arial Bold"/>
              </a:rPr>
              <a:t>PHP </a:t>
            </a:r>
            <a:r>
              <a:rPr lang="en-US" sz="4700" b="1" dirty="0" err="1">
                <a:solidFill>
                  <a:srgbClr val="003EA8"/>
                </a:solidFill>
                <a:latin typeface="Arial Bold"/>
                <a:ea typeface="Arial Bold"/>
                <a:cs typeface="Arial Bold"/>
                <a:sym typeface="Arial Bold"/>
              </a:rPr>
              <a:t>là</a:t>
            </a:r>
            <a:r>
              <a:rPr lang="en-US" sz="4700" b="1" dirty="0">
                <a:solidFill>
                  <a:srgbClr val="003EA8"/>
                </a:solidFill>
                <a:latin typeface="Arial Bold"/>
                <a:ea typeface="Arial Bold"/>
                <a:cs typeface="Arial Bold"/>
                <a:sym typeface="Arial Bold"/>
              </a:rPr>
              <a:t> </a:t>
            </a:r>
            <a:r>
              <a:rPr lang="en-US" sz="4700" b="1" dirty="0" err="1">
                <a:solidFill>
                  <a:srgbClr val="003EA8"/>
                </a:solidFill>
                <a:latin typeface="Arial Bold"/>
                <a:ea typeface="Arial Bold"/>
                <a:cs typeface="Arial Bold"/>
                <a:sym typeface="Arial Bold"/>
              </a:rPr>
              <a:t>gì</a:t>
            </a:r>
            <a:r>
              <a:rPr lang="en-US" sz="4700" b="1" dirty="0">
                <a:solidFill>
                  <a:srgbClr val="003EA8"/>
                </a:solidFill>
                <a:latin typeface="Arial Bold"/>
                <a:ea typeface="Arial Bold"/>
                <a:cs typeface="Arial Bold"/>
                <a:sym typeface="Arial Bold"/>
              </a:rPr>
              <a:t> ?</a:t>
            </a:r>
          </a:p>
          <a:p>
            <a:pPr algn="just">
              <a:lnSpc>
                <a:spcPts val="7567"/>
              </a:lnSpc>
            </a:pPr>
            <a:endParaRPr lang="en-US" sz="4700" b="1" dirty="0">
              <a:solidFill>
                <a:srgbClr val="003EA8"/>
              </a:solidFill>
              <a:latin typeface="Arial Bold"/>
              <a:ea typeface="Arial Bold"/>
              <a:cs typeface="Arial Bold"/>
              <a:sym typeface="Arial Bold"/>
            </a:endParaRPr>
          </a:p>
        </p:txBody>
      </p:sp>
      <p:sp>
        <p:nvSpPr>
          <p:cNvPr id="7" name="TextBox 7"/>
          <p:cNvSpPr txBox="1"/>
          <p:nvPr/>
        </p:nvSpPr>
        <p:spPr>
          <a:xfrm>
            <a:off x="796497" y="3622675"/>
            <a:ext cx="15017945" cy="2879725"/>
          </a:xfrm>
          <a:prstGeom prst="rect">
            <a:avLst/>
          </a:prstGeom>
        </p:spPr>
        <p:txBody>
          <a:bodyPr lIns="0" tIns="0" rIns="0" bIns="0" rtlCol="0" anchor="t">
            <a:spAutoFit/>
          </a:bodyPr>
          <a:lstStyle/>
          <a:p>
            <a:pPr algn="l">
              <a:lnSpc>
                <a:spcPts val="5600"/>
              </a:lnSpc>
              <a:spcBef>
                <a:spcPct val="0"/>
              </a:spcBef>
            </a:pPr>
            <a:r>
              <a:rPr lang="en-US" sz="4000" b="1">
                <a:solidFill>
                  <a:srgbClr val="000000"/>
                </a:solidFill>
                <a:latin typeface="Arial Bold"/>
                <a:ea typeface="Arial Bold"/>
                <a:cs typeface="Arial Bold"/>
                <a:sym typeface="Arial Bold"/>
              </a:rPr>
              <a:t>      PHP (Hypertext Preprocessor) là một ngôn ngữ lập trình  chủ yếu được sử dụng để phát triển các trang web động và ứng dụng web. PHP có thể nhúng vào HTML và thường được sử dụng để xử lý logic phía máy chủ </a:t>
            </a:r>
          </a:p>
        </p:txBody>
      </p:sp>
      <p:sp>
        <p:nvSpPr>
          <p:cNvPr id="10" name="TextBox 4">
            <a:extLst>
              <a:ext uri="{FF2B5EF4-FFF2-40B4-BE49-F238E27FC236}">
                <a16:creationId xmlns:a16="http://schemas.microsoft.com/office/drawing/2014/main" id="{752BEA84-A597-1A01-A158-ED83039CD631}"/>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1215297" y="2549458"/>
            <a:ext cx="12208144" cy="763009"/>
          </a:xfrm>
          <a:custGeom>
            <a:avLst/>
            <a:gdLst/>
            <a:ahLst/>
            <a:cxnLst/>
            <a:rect l="l" t="t" r="r" b="b"/>
            <a:pathLst>
              <a:path w="12208144" h="763009">
                <a:moveTo>
                  <a:pt x="0" y="0"/>
                </a:moveTo>
                <a:lnTo>
                  <a:pt x="12208144" y="0"/>
                </a:lnTo>
                <a:lnTo>
                  <a:pt x="12208144" y="763009"/>
                </a:lnTo>
                <a:lnTo>
                  <a:pt x="0" y="763009"/>
                </a:lnTo>
                <a:lnTo>
                  <a:pt x="0" y="0"/>
                </a:lnTo>
                <a:close/>
              </a:path>
            </a:pathLst>
          </a:custGeom>
          <a:blipFill>
            <a:blip r:embed="rId3"/>
            <a:stretch>
              <a:fillRect/>
            </a:stretch>
          </a:blipFill>
        </p:spPr>
      </p:sp>
      <p:sp>
        <p:nvSpPr>
          <p:cNvPr id="7" name="Freeform 7"/>
          <p:cNvSpPr/>
          <p:nvPr/>
        </p:nvSpPr>
        <p:spPr>
          <a:xfrm>
            <a:off x="958072" y="5143500"/>
            <a:ext cx="11301259" cy="3206732"/>
          </a:xfrm>
          <a:custGeom>
            <a:avLst/>
            <a:gdLst/>
            <a:ahLst/>
            <a:cxnLst/>
            <a:rect l="l" t="t" r="r" b="b"/>
            <a:pathLst>
              <a:path w="11301259" h="3206732">
                <a:moveTo>
                  <a:pt x="0" y="0"/>
                </a:moveTo>
                <a:lnTo>
                  <a:pt x="11301259" y="0"/>
                </a:lnTo>
                <a:lnTo>
                  <a:pt x="11301259" y="3206732"/>
                </a:lnTo>
                <a:lnTo>
                  <a:pt x="0" y="3206732"/>
                </a:lnTo>
                <a:lnTo>
                  <a:pt x="0" y="0"/>
                </a:lnTo>
                <a:close/>
              </a:path>
            </a:pathLst>
          </a:custGeom>
          <a:blipFill>
            <a:blip r:embed="rId4"/>
            <a:stretch>
              <a:fillRect/>
            </a:stretch>
          </a:blipFill>
        </p:spPr>
      </p:sp>
      <p:sp>
        <p:nvSpPr>
          <p:cNvPr id="8" name="TextBox 8"/>
          <p:cNvSpPr txBox="1"/>
          <p:nvPr/>
        </p:nvSpPr>
        <p:spPr>
          <a:xfrm>
            <a:off x="1401894" y="1832921"/>
            <a:ext cx="11834949" cy="1098042"/>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Khóa tập tin:</a:t>
            </a:r>
          </a:p>
          <a:p>
            <a:pPr algn="l">
              <a:lnSpc>
                <a:spcPts val="2688"/>
              </a:lnSpc>
            </a:pPr>
            <a:endParaRPr lang="en-US" sz="3868" b="1">
              <a:solidFill>
                <a:srgbClr val="003EA8"/>
              </a:solidFill>
              <a:latin typeface="Arial Bold"/>
              <a:ea typeface="Arial Bold"/>
              <a:cs typeface="Arial Bold"/>
              <a:sym typeface="Arial Bold"/>
            </a:endParaRPr>
          </a:p>
        </p:txBody>
      </p:sp>
      <p:sp>
        <p:nvSpPr>
          <p:cNvPr id="9" name="TextBox 9"/>
          <p:cNvSpPr txBox="1"/>
          <p:nvPr/>
        </p:nvSpPr>
        <p:spPr>
          <a:xfrm>
            <a:off x="1215297" y="4045458"/>
            <a:ext cx="11834949" cy="1098042"/>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Giá trị của Operation:</a:t>
            </a:r>
          </a:p>
          <a:p>
            <a:pPr algn="l">
              <a:lnSpc>
                <a:spcPts val="2688"/>
              </a:lnSpc>
            </a:pPr>
            <a:endParaRPr lang="en-US" sz="3868" b="1">
              <a:solidFill>
                <a:srgbClr val="003EA8"/>
              </a:solidFill>
              <a:latin typeface="Arial Bold"/>
              <a:ea typeface="Arial Bold"/>
              <a:cs typeface="Arial Bold"/>
              <a:sym typeface="Arial Bold"/>
            </a:endParaRPr>
          </a:p>
        </p:txBody>
      </p:sp>
      <p:sp>
        <p:nvSpPr>
          <p:cNvPr id="10" name="TextBox 4">
            <a:extLst>
              <a:ext uri="{FF2B5EF4-FFF2-40B4-BE49-F238E27FC236}">
                <a16:creationId xmlns:a16="http://schemas.microsoft.com/office/drawing/2014/main" id="{27A8423E-4DEF-8528-A2CF-506C34249B72}"/>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244603" y="1483354"/>
            <a:ext cx="17492821" cy="8491567"/>
          </a:xfrm>
          <a:prstGeom prst="rect">
            <a:avLst/>
          </a:prstGeom>
        </p:spPr>
        <p:txBody>
          <a:bodyPr lIns="0" tIns="0" rIns="0" bIns="0" rtlCol="0" anchor="t">
            <a:spAutoFit/>
          </a:bodyPr>
          <a:lstStyle/>
          <a:p>
            <a:pPr algn="l">
              <a:lnSpc>
                <a:spcPts val="8897"/>
              </a:lnSpc>
            </a:pPr>
            <a:r>
              <a:rPr lang="en-US" sz="3868" b="1">
                <a:solidFill>
                  <a:srgbClr val="003EA8"/>
                </a:solidFill>
                <a:latin typeface="Arial Bold"/>
                <a:ea typeface="Arial Bold"/>
                <a:cs typeface="Arial Bold"/>
                <a:sym typeface="Arial Bold"/>
              </a:rPr>
              <a:t>*Có một số vấn đề khi làm việc với tệp phẳng:</a:t>
            </a:r>
          </a:p>
          <a:p>
            <a:pPr marL="835219" lvl="1" indent="-417609" algn="l">
              <a:lnSpc>
                <a:spcPts val="8897"/>
              </a:lnSpc>
              <a:buFont typeface="Arial"/>
              <a:buChar char="•"/>
            </a:pPr>
            <a:r>
              <a:rPr lang="en-US" sz="3868" b="1">
                <a:solidFill>
                  <a:srgbClr val="003EA8"/>
                </a:solidFill>
                <a:latin typeface="Arial Bold"/>
                <a:ea typeface="Arial Bold"/>
                <a:cs typeface="Arial Bold"/>
                <a:sym typeface="Arial Bold"/>
              </a:rPr>
              <a:t> Khi một tập tin có dung lượng lớn, việc làm việc với nó có thể rất chậm. </a:t>
            </a:r>
          </a:p>
          <a:p>
            <a:pPr marL="835219" lvl="1" indent="-417609" algn="l">
              <a:lnSpc>
                <a:spcPts val="8897"/>
              </a:lnSpc>
              <a:buFont typeface="Arial"/>
              <a:buChar char="•"/>
            </a:pPr>
            <a:r>
              <a:rPr lang="en-US" sz="3868" b="1">
                <a:solidFill>
                  <a:srgbClr val="003EA8"/>
                </a:solidFill>
                <a:latin typeface="Arial Bold"/>
                <a:ea typeface="Arial Bold"/>
                <a:cs typeface="Arial Bold"/>
                <a:sym typeface="Arial Bold"/>
              </a:rPr>
              <a:t>Việc tìm kiếm một bản ghi hoặc nhóm bản ghi cụ thể trong một tệp phẳng rất khó</a:t>
            </a:r>
          </a:p>
          <a:p>
            <a:pPr marL="835219" lvl="1" indent="-417609" algn="l">
              <a:lnSpc>
                <a:spcPts val="8897"/>
              </a:lnSpc>
              <a:buFont typeface="Arial"/>
              <a:buChar char="•"/>
            </a:pPr>
            <a:r>
              <a:rPr lang="en-US" sz="3868" b="1">
                <a:solidFill>
                  <a:srgbClr val="003EA8"/>
                </a:solidFill>
                <a:latin typeface="Arial Bold"/>
                <a:ea typeface="Arial Bold"/>
                <a:cs typeface="Arial Bold"/>
                <a:sym typeface="Arial Bold"/>
              </a:rPr>
              <a:t>Xử lý truy cập đồng thời có thể trở thành vấn đề, gây ra tình trạng tắc nghẽn</a:t>
            </a:r>
          </a:p>
          <a:p>
            <a:pPr algn="l">
              <a:lnSpc>
                <a:spcPts val="4416"/>
              </a:lnSpc>
            </a:pPr>
            <a:endParaRPr lang="en-US" sz="3868" b="1">
              <a:solidFill>
                <a:srgbClr val="003EA8"/>
              </a:solidFill>
              <a:latin typeface="Arial Bold"/>
              <a:ea typeface="Arial Bold"/>
              <a:cs typeface="Arial Bold"/>
              <a:sym typeface="Arial Bold"/>
            </a:endParaRPr>
          </a:p>
        </p:txBody>
      </p:sp>
      <p:sp>
        <p:nvSpPr>
          <p:cNvPr id="7" name="TextBox 4">
            <a:extLst>
              <a:ext uri="{FF2B5EF4-FFF2-40B4-BE49-F238E27FC236}">
                <a16:creationId xmlns:a16="http://schemas.microsoft.com/office/drawing/2014/main" id="{3F691C84-D3C9-1B26-36F6-2FBFCA0C5374}"/>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398248" y="1807204"/>
            <a:ext cx="17491503" cy="1098042"/>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*Database: MySQL, một hệ thống quản lý cơ sở dữ liệu quan hệ (RDBMS)</a:t>
            </a:r>
          </a:p>
          <a:p>
            <a:pPr algn="l">
              <a:lnSpc>
                <a:spcPts val="2688"/>
              </a:lnSpc>
            </a:pPr>
            <a:endParaRPr lang="en-US" sz="3868" b="1">
              <a:solidFill>
                <a:srgbClr val="003EA8"/>
              </a:solidFill>
              <a:latin typeface="Arial Bold"/>
              <a:ea typeface="Arial Bold"/>
              <a:cs typeface="Arial Bold"/>
              <a:sym typeface="Arial Bold"/>
            </a:endParaRPr>
          </a:p>
        </p:txBody>
      </p:sp>
      <p:sp>
        <p:nvSpPr>
          <p:cNvPr id="7" name="TextBox 7"/>
          <p:cNvSpPr txBox="1"/>
          <p:nvPr/>
        </p:nvSpPr>
        <p:spPr>
          <a:xfrm>
            <a:off x="398248" y="2752845"/>
            <a:ext cx="17491503" cy="1098042"/>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*RDBMS giải quyết những vấn đề của flat file như thế nào</a:t>
            </a:r>
          </a:p>
          <a:p>
            <a:pPr algn="l">
              <a:lnSpc>
                <a:spcPts val="2688"/>
              </a:lnSpc>
            </a:pPr>
            <a:endParaRPr lang="en-US" sz="3868" b="1">
              <a:solidFill>
                <a:srgbClr val="003EA8"/>
              </a:solidFill>
              <a:latin typeface="Arial Bold"/>
              <a:ea typeface="Arial Bold"/>
              <a:cs typeface="Arial Bold"/>
              <a:sym typeface="Arial Bold"/>
            </a:endParaRPr>
          </a:p>
        </p:txBody>
      </p:sp>
      <p:sp>
        <p:nvSpPr>
          <p:cNvPr id="8" name="TextBox 8"/>
          <p:cNvSpPr txBox="1"/>
          <p:nvPr/>
        </p:nvSpPr>
        <p:spPr>
          <a:xfrm>
            <a:off x="0" y="3612762"/>
            <a:ext cx="17491503" cy="6789621"/>
          </a:xfrm>
          <a:prstGeom prst="rect">
            <a:avLst/>
          </a:prstGeom>
        </p:spPr>
        <p:txBody>
          <a:bodyPr lIns="0" tIns="0" rIns="0" bIns="0" rtlCol="0" anchor="t">
            <a:spAutoFit/>
          </a:bodyPr>
          <a:lstStyle/>
          <a:p>
            <a:pPr marL="835219" lvl="1" indent="-417609" algn="l">
              <a:lnSpc>
                <a:spcPts val="6383"/>
              </a:lnSpc>
              <a:buFont typeface="Arial"/>
              <a:buChar char="•"/>
            </a:pPr>
            <a:r>
              <a:rPr lang="en-US" sz="3868" b="1">
                <a:solidFill>
                  <a:srgbClr val="003EA8"/>
                </a:solidFill>
                <a:latin typeface="Arial Bold"/>
                <a:ea typeface="Arial Bold"/>
                <a:cs typeface="Arial Bold"/>
                <a:sym typeface="Arial Bold"/>
              </a:rPr>
              <a:t>RDBMS có thể cung cấp khả năng truy cập dữ liệu nhanh hơn nhiều so với các tệp phẳng</a:t>
            </a:r>
          </a:p>
          <a:p>
            <a:pPr marL="835219" lvl="1" indent="-417609" algn="l">
              <a:lnSpc>
                <a:spcPts val="6383"/>
              </a:lnSpc>
              <a:buFont typeface="Arial"/>
              <a:buChar char="•"/>
            </a:pPr>
            <a:r>
              <a:rPr lang="en-US" sz="3868" b="1">
                <a:solidFill>
                  <a:srgbClr val="003EA8"/>
                </a:solidFill>
                <a:latin typeface="Arial Bold"/>
                <a:ea typeface="Arial Bold"/>
                <a:cs typeface="Arial Bold"/>
                <a:sym typeface="Arial Bold"/>
              </a:rPr>
              <a:t>RDBMS có thể dễ dàng được truy vấn để trích xuất các tập dữ liệu phù hợp với các tiêu chí nhất định.</a:t>
            </a:r>
          </a:p>
          <a:p>
            <a:pPr marL="835219" lvl="1" indent="-417609" algn="l">
              <a:lnSpc>
                <a:spcPts val="6383"/>
              </a:lnSpc>
              <a:buFont typeface="Arial"/>
              <a:buChar char="•"/>
            </a:pPr>
            <a:r>
              <a:rPr lang="en-US" sz="3868" b="1">
                <a:solidFill>
                  <a:srgbClr val="003EA8"/>
                </a:solidFill>
                <a:latin typeface="Arial Bold"/>
                <a:ea typeface="Arial Bold"/>
                <a:cs typeface="Arial Bold"/>
                <a:sym typeface="Arial Bold"/>
              </a:rPr>
              <a:t>RDBMS có các cơ chế tích hợp để xử lý truy cập đồng thời</a:t>
            </a:r>
          </a:p>
          <a:p>
            <a:pPr marL="835219" lvl="1" indent="-417609" algn="l">
              <a:lnSpc>
                <a:spcPts val="6383"/>
              </a:lnSpc>
              <a:buFont typeface="Arial"/>
              <a:buChar char="•"/>
            </a:pPr>
            <a:r>
              <a:rPr lang="en-US" sz="3868" b="1">
                <a:solidFill>
                  <a:srgbClr val="003EA8"/>
                </a:solidFill>
                <a:latin typeface="Arial Bold"/>
                <a:ea typeface="Arial Bold"/>
                <a:cs typeface="Arial Bold"/>
                <a:sym typeface="Arial Bold"/>
              </a:rPr>
              <a:t>RDBMS cung cấp quyền truy cập ngẫu nhiên vào dữ liệu</a:t>
            </a:r>
          </a:p>
          <a:p>
            <a:pPr marL="835219" lvl="1" indent="-417609" algn="l">
              <a:lnSpc>
                <a:spcPts val="6383"/>
              </a:lnSpc>
              <a:buFont typeface="Arial"/>
              <a:buChar char="•"/>
            </a:pPr>
            <a:r>
              <a:rPr lang="en-US" sz="3868" b="1">
                <a:solidFill>
                  <a:srgbClr val="003EA8"/>
                </a:solidFill>
                <a:latin typeface="Arial Bold"/>
                <a:ea typeface="Arial Bold"/>
                <a:cs typeface="Arial Bold"/>
                <a:sym typeface="Arial Bold"/>
              </a:rPr>
              <a:t>RDBMS có hệ thống đặc quyền tích hợp sẵn</a:t>
            </a:r>
          </a:p>
          <a:p>
            <a:pPr algn="l">
              <a:lnSpc>
                <a:spcPts val="5415"/>
              </a:lnSpc>
            </a:pPr>
            <a:endParaRPr lang="en-US" sz="3868" b="1">
              <a:solidFill>
                <a:srgbClr val="003EA8"/>
              </a:solidFill>
              <a:latin typeface="Arial Bold"/>
              <a:ea typeface="Arial Bold"/>
              <a:cs typeface="Arial Bold"/>
              <a:sym typeface="Arial Bold"/>
            </a:endParaRPr>
          </a:p>
          <a:p>
            <a:pPr algn="l">
              <a:lnSpc>
                <a:spcPts val="2688"/>
              </a:lnSpc>
            </a:pPr>
            <a:endParaRPr lang="en-US" sz="3868" b="1">
              <a:solidFill>
                <a:srgbClr val="003EA8"/>
              </a:solidFill>
              <a:latin typeface="Arial Bold"/>
              <a:ea typeface="Arial Bold"/>
              <a:cs typeface="Arial Bold"/>
              <a:sym typeface="Arial Bold"/>
            </a:endParaRPr>
          </a:p>
        </p:txBody>
      </p:sp>
      <p:sp>
        <p:nvSpPr>
          <p:cNvPr id="9" name="TextBox 4">
            <a:extLst>
              <a:ext uri="{FF2B5EF4-FFF2-40B4-BE49-F238E27FC236}">
                <a16:creationId xmlns:a16="http://schemas.microsoft.com/office/drawing/2014/main" id="{A9D930FC-CBDE-827B-B43B-1FE0051E2E89}"/>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1750543" y="4441330"/>
            <a:ext cx="12286872" cy="4405429"/>
          </a:xfrm>
          <a:custGeom>
            <a:avLst/>
            <a:gdLst/>
            <a:ahLst/>
            <a:cxnLst/>
            <a:rect l="l" t="t" r="r" b="b"/>
            <a:pathLst>
              <a:path w="12286872" h="4405429">
                <a:moveTo>
                  <a:pt x="0" y="0"/>
                </a:moveTo>
                <a:lnTo>
                  <a:pt x="12286871" y="0"/>
                </a:lnTo>
                <a:lnTo>
                  <a:pt x="12286871" y="4405429"/>
                </a:lnTo>
                <a:lnTo>
                  <a:pt x="0" y="4405429"/>
                </a:lnTo>
                <a:lnTo>
                  <a:pt x="0" y="0"/>
                </a:lnTo>
                <a:close/>
              </a:path>
            </a:pathLst>
          </a:custGeom>
          <a:blipFill>
            <a:blip r:embed="rId3"/>
            <a:stretch>
              <a:fillRect/>
            </a:stretch>
          </a:blipFill>
        </p:spPr>
      </p:sp>
      <p:sp>
        <p:nvSpPr>
          <p:cNvPr id="7" name="TextBox 7"/>
          <p:cNvSpPr txBox="1"/>
          <p:nvPr/>
        </p:nvSpPr>
        <p:spPr>
          <a:xfrm>
            <a:off x="1401894" y="1832921"/>
            <a:ext cx="11834949" cy="1098060"/>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Khởi tạo mảng được lập chỉ mục theo số</a:t>
            </a:r>
          </a:p>
          <a:p>
            <a:pPr algn="l">
              <a:lnSpc>
                <a:spcPts val="2688"/>
              </a:lnSpc>
            </a:pPr>
            <a:endParaRPr lang="en-US" sz="3868" b="1">
              <a:solidFill>
                <a:srgbClr val="003EA8"/>
              </a:solidFill>
              <a:latin typeface="Arial Bold"/>
              <a:ea typeface="Arial Bold"/>
              <a:cs typeface="Arial Bold"/>
              <a:sym typeface="Arial Bold"/>
            </a:endParaRPr>
          </a:p>
        </p:txBody>
      </p:sp>
      <p:sp>
        <p:nvSpPr>
          <p:cNvPr id="8" name="TextBox 8"/>
          <p:cNvSpPr txBox="1"/>
          <p:nvPr/>
        </p:nvSpPr>
        <p:spPr>
          <a:xfrm>
            <a:off x="2141368" y="2656345"/>
            <a:ext cx="8934667" cy="1327785"/>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Arial"/>
                <a:ea typeface="Arial"/>
                <a:cs typeface="Arial"/>
                <a:sym typeface="Arial"/>
              </a:rPr>
              <a:t>Để tạo mảng ta sử dụng dòng mã PHP sau:</a:t>
            </a:r>
          </a:p>
          <a:p>
            <a:pPr algn="ctr">
              <a:lnSpc>
                <a:spcPts val="5040"/>
              </a:lnSpc>
              <a:spcBef>
                <a:spcPct val="0"/>
              </a:spcBef>
            </a:pPr>
            <a:r>
              <a:rPr lang="en-US" sz="3600">
                <a:solidFill>
                  <a:srgbClr val="000000"/>
                </a:solidFill>
                <a:latin typeface="Arial"/>
                <a:ea typeface="Arial"/>
                <a:cs typeface="Arial"/>
                <a:sym typeface="Arial"/>
              </a:rPr>
              <a:t> $products = array( 'Lốp xe', 'Dầu', 'Bu-gi' );</a:t>
            </a:r>
          </a:p>
        </p:txBody>
      </p:sp>
      <p:sp>
        <p:nvSpPr>
          <p:cNvPr id="9" name="TextBox 4">
            <a:extLst>
              <a:ext uri="{FF2B5EF4-FFF2-40B4-BE49-F238E27FC236}">
                <a16:creationId xmlns:a16="http://schemas.microsoft.com/office/drawing/2014/main" id="{AC9349FD-0611-8181-0E34-6219ABA90B2F}"/>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401894" y="1832921"/>
            <a:ext cx="11834949" cy="1098060"/>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*Truy cập nội dụng mảng</a:t>
            </a:r>
          </a:p>
          <a:p>
            <a:pPr algn="l">
              <a:lnSpc>
                <a:spcPts val="2688"/>
              </a:lnSpc>
            </a:pPr>
            <a:endParaRPr lang="en-US" sz="3868" b="1">
              <a:solidFill>
                <a:srgbClr val="003EA8"/>
              </a:solidFill>
              <a:latin typeface="Arial Bold"/>
              <a:ea typeface="Arial Bold"/>
              <a:cs typeface="Arial Bold"/>
              <a:sym typeface="Arial Bold"/>
            </a:endParaRPr>
          </a:p>
        </p:txBody>
      </p:sp>
      <p:sp>
        <p:nvSpPr>
          <p:cNvPr id="7" name="TextBox 7"/>
          <p:cNvSpPr txBox="1"/>
          <p:nvPr/>
        </p:nvSpPr>
        <p:spPr>
          <a:xfrm>
            <a:off x="1139344" y="2807156"/>
            <a:ext cx="16119956" cy="2855821"/>
          </a:xfrm>
          <a:prstGeom prst="rect">
            <a:avLst/>
          </a:prstGeom>
        </p:spPr>
        <p:txBody>
          <a:bodyPr lIns="0" tIns="0" rIns="0" bIns="0" rtlCol="0" anchor="t">
            <a:spAutoFit/>
          </a:bodyPr>
          <a:lstStyle/>
          <a:p>
            <a:pPr algn="l">
              <a:lnSpc>
                <a:spcPts val="4442"/>
              </a:lnSpc>
            </a:pPr>
            <a:r>
              <a:rPr lang="en-US" sz="3173">
                <a:solidFill>
                  <a:srgbClr val="000000"/>
                </a:solidFill>
                <a:latin typeface="Arial"/>
                <a:ea typeface="Arial"/>
                <a:cs typeface="Arial"/>
                <a:sym typeface="Arial"/>
              </a:rPr>
              <a:t>Để truy cập nội dung của một biến, sử dụng tên của biến đó. Nếu biến là một mảng, bạn truy cập nội dung bằng cả tên biến và khóa hoặc chỉ mục. Nói cách khác, bạn có thể sử dụng $products[0], $products[1] và $products[2] để truy cập từng nội dung của mảng $products</a:t>
            </a:r>
          </a:p>
          <a:p>
            <a:pPr algn="l">
              <a:lnSpc>
                <a:spcPts val="4442"/>
              </a:lnSpc>
              <a:spcBef>
                <a:spcPct val="0"/>
              </a:spcBef>
            </a:pPr>
            <a:endParaRPr lang="en-US" sz="3173">
              <a:solidFill>
                <a:srgbClr val="000000"/>
              </a:solidFill>
              <a:latin typeface="Arial"/>
              <a:ea typeface="Arial"/>
              <a:cs typeface="Arial"/>
              <a:sym typeface="Arial"/>
            </a:endParaRPr>
          </a:p>
        </p:txBody>
      </p:sp>
      <p:sp>
        <p:nvSpPr>
          <p:cNvPr id="8" name="TextBox 4">
            <a:extLst>
              <a:ext uri="{FF2B5EF4-FFF2-40B4-BE49-F238E27FC236}">
                <a16:creationId xmlns:a16="http://schemas.microsoft.com/office/drawing/2014/main" id="{B2BA925D-2EDB-953A-507D-655C57CEC690}"/>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401894" y="1832921"/>
            <a:ext cx="11834949" cy="1098060"/>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*Sử dụng vòng lặp để truy cập mảng</a:t>
            </a:r>
          </a:p>
          <a:p>
            <a:pPr algn="l">
              <a:lnSpc>
                <a:spcPts val="2688"/>
              </a:lnSpc>
            </a:pPr>
            <a:endParaRPr lang="en-US" sz="3868" b="1">
              <a:solidFill>
                <a:srgbClr val="003EA8"/>
              </a:solidFill>
              <a:latin typeface="Arial Bold"/>
              <a:ea typeface="Arial Bold"/>
              <a:cs typeface="Arial Bold"/>
              <a:sym typeface="Arial Bold"/>
            </a:endParaRPr>
          </a:p>
        </p:txBody>
      </p:sp>
      <p:sp>
        <p:nvSpPr>
          <p:cNvPr id="7" name="TextBox 7"/>
          <p:cNvSpPr txBox="1"/>
          <p:nvPr/>
        </p:nvSpPr>
        <p:spPr>
          <a:xfrm>
            <a:off x="1139344" y="2807156"/>
            <a:ext cx="17148656" cy="3980860"/>
          </a:xfrm>
          <a:prstGeom prst="rect">
            <a:avLst/>
          </a:prstGeom>
        </p:spPr>
        <p:txBody>
          <a:bodyPr lIns="0" tIns="0" rIns="0" bIns="0" rtlCol="0" anchor="t">
            <a:spAutoFit/>
          </a:bodyPr>
          <a:lstStyle/>
          <a:p>
            <a:pPr algn="l">
              <a:lnSpc>
                <a:spcPts val="4442"/>
              </a:lnSpc>
            </a:pPr>
            <a:r>
              <a:rPr lang="en-US" sz="3173">
                <a:solidFill>
                  <a:srgbClr val="000000"/>
                </a:solidFill>
                <a:latin typeface="Arial"/>
                <a:ea typeface="Arial"/>
                <a:cs typeface="Arial"/>
                <a:sym typeface="Arial"/>
              </a:rPr>
              <a:t> - Mảng được lập chỉ mục theo một chuỗi số nên có thể sử dụng vòng lặp for để hiển thị nội dung của mảng dễ dàng hơn: đối với ($i = 0; $i&lt;3; $i++) { tiếng vang $products[$i]." "; } </a:t>
            </a:r>
          </a:p>
          <a:p>
            <a:pPr algn="l">
              <a:lnSpc>
                <a:spcPts val="4442"/>
              </a:lnSpc>
            </a:pPr>
            <a:r>
              <a:rPr lang="en-US" sz="3173">
                <a:solidFill>
                  <a:srgbClr val="000000"/>
                </a:solidFill>
                <a:latin typeface="Arial"/>
                <a:ea typeface="Arial"/>
                <a:cs typeface="Arial"/>
                <a:sym typeface="Arial"/>
              </a:rPr>
              <a:t>- Ví dụ sử dụng vòng lặp foreach:</a:t>
            </a:r>
          </a:p>
          <a:p>
            <a:pPr algn="l">
              <a:lnSpc>
                <a:spcPts val="4442"/>
              </a:lnSpc>
            </a:pPr>
            <a:r>
              <a:rPr lang="en-US" sz="3173">
                <a:solidFill>
                  <a:srgbClr val="000000"/>
                </a:solidFill>
                <a:latin typeface="Arial"/>
                <a:ea typeface="Arial"/>
                <a:cs typeface="Arial"/>
                <a:sym typeface="Arial"/>
              </a:rPr>
              <a:t> foreach ($productslà $current) {</a:t>
            </a:r>
          </a:p>
          <a:p>
            <a:pPr algn="l">
              <a:lnSpc>
                <a:spcPts val="4442"/>
              </a:lnSpc>
            </a:pPr>
            <a:r>
              <a:rPr lang="en-US" sz="3173">
                <a:solidFill>
                  <a:srgbClr val="000000"/>
                </a:solidFill>
                <a:latin typeface="Arial"/>
                <a:ea typeface="Arial"/>
                <a:cs typeface="Arial"/>
                <a:sym typeface="Arial"/>
              </a:rPr>
              <a:t> echo $current." ";</a:t>
            </a:r>
          </a:p>
          <a:p>
            <a:pPr algn="l">
              <a:lnSpc>
                <a:spcPts val="4442"/>
              </a:lnSpc>
            </a:pPr>
            <a:r>
              <a:rPr lang="en-US" sz="3173">
                <a:solidFill>
                  <a:srgbClr val="000000"/>
                </a:solidFill>
                <a:latin typeface="Arial"/>
                <a:ea typeface="Arial"/>
                <a:cs typeface="Arial"/>
                <a:sym typeface="Arial"/>
              </a:rPr>
              <a:t> }</a:t>
            </a:r>
          </a:p>
          <a:p>
            <a:pPr algn="l">
              <a:lnSpc>
                <a:spcPts val="4442"/>
              </a:lnSpc>
              <a:spcBef>
                <a:spcPct val="0"/>
              </a:spcBef>
            </a:pPr>
            <a:endParaRPr lang="en-US" sz="3173">
              <a:solidFill>
                <a:srgbClr val="000000"/>
              </a:solidFill>
              <a:latin typeface="Arial"/>
              <a:ea typeface="Arial"/>
              <a:cs typeface="Arial"/>
              <a:sym typeface="Arial"/>
            </a:endParaRPr>
          </a:p>
        </p:txBody>
      </p:sp>
      <p:sp>
        <p:nvSpPr>
          <p:cNvPr id="8" name="TextBox 4">
            <a:extLst>
              <a:ext uri="{FF2B5EF4-FFF2-40B4-BE49-F238E27FC236}">
                <a16:creationId xmlns:a16="http://schemas.microsoft.com/office/drawing/2014/main" id="{66C38778-3F54-5904-3E45-2EF31808107C}"/>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9471646" y="2252994"/>
            <a:ext cx="8330119" cy="7197719"/>
          </a:xfrm>
          <a:custGeom>
            <a:avLst/>
            <a:gdLst/>
            <a:ahLst/>
            <a:cxnLst/>
            <a:rect l="l" t="t" r="r" b="b"/>
            <a:pathLst>
              <a:path w="8330119" h="7197719">
                <a:moveTo>
                  <a:pt x="0" y="0"/>
                </a:moveTo>
                <a:lnTo>
                  <a:pt x="8330118" y="0"/>
                </a:lnTo>
                <a:lnTo>
                  <a:pt x="8330118" y="7197719"/>
                </a:lnTo>
                <a:lnTo>
                  <a:pt x="0" y="7197719"/>
                </a:lnTo>
                <a:lnTo>
                  <a:pt x="0" y="0"/>
                </a:lnTo>
                <a:close/>
              </a:path>
            </a:pathLst>
          </a:custGeom>
          <a:blipFill>
            <a:blip r:embed="rId3"/>
            <a:stretch>
              <a:fillRect/>
            </a:stretch>
          </a:blipFill>
        </p:spPr>
      </p:sp>
      <p:sp>
        <p:nvSpPr>
          <p:cNvPr id="7" name="TextBox 7"/>
          <p:cNvSpPr txBox="1"/>
          <p:nvPr/>
        </p:nvSpPr>
        <p:spPr>
          <a:xfrm>
            <a:off x="1401894" y="1832921"/>
            <a:ext cx="11834949" cy="1098060"/>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*Mảng có chỉ số khác nhau</a:t>
            </a:r>
          </a:p>
          <a:p>
            <a:pPr algn="l">
              <a:lnSpc>
                <a:spcPts val="2688"/>
              </a:lnSpc>
            </a:pPr>
            <a:endParaRPr lang="en-US" sz="3868" b="1">
              <a:solidFill>
                <a:srgbClr val="003EA8"/>
              </a:solidFill>
              <a:latin typeface="Arial Bold"/>
              <a:ea typeface="Arial Bold"/>
              <a:cs typeface="Arial Bold"/>
              <a:sym typeface="Arial Bold"/>
            </a:endParaRPr>
          </a:p>
        </p:txBody>
      </p:sp>
      <p:sp>
        <p:nvSpPr>
          <p:cNvPr id="8" name="TextBox 8"/>
          <p:cNvSpPr txBox="1"/>
          <p:nvPr/>
        </p:nvSpPr>
        <p:spPr>
          <a:xfrm>
            <a:off x="1139344" y="2807156"/>
            <a:ext cx="8332301" cy="3980860"/>
          </a:xfrm>
          <a:prstGeom prst="rect">
            <a:avLst/>
          </a:prstGeom>
        </p:spPr>
        <p:txBody>
          <a:bodyPr lIns="0" tIns="0" rIns="0" bIns="0" rtlCol="0" anchor="t">
            <a:spAutoFit/>
          </a:bodyPr>
          <a:lstStyle/>
          <a:p>
            <a:pPr algn="l">
              <a:lnSpc>
                <a:spcPts val="4442"/>
              </a:lnSpc>
            </a:pPr>
            <a:r>
              <a:rPr lang="en-US" sz="3173">
                <a:solidFill>
                  <a:srgbClr val="000000"/>
                </a:solidFill>
                <a:latin typeface="Arial"/>
                <a:ea typeface="Arial"/>
                <a:cs typeface="Arial"/>
                <a:sym typeface="Arial"/>
              </a:rPr>
              <a:t>Đoạn mã liệt kê của mảng $prices bằng cấu trúc each()</a:t>
            </a:r>
          </a:p>
          <a:p>
            <a:pPr algn="l">
              <a:lnSpc>
                <a:spcPts val="4442"/>
              </a:lnSpc>
            </a:pPr>
            <a:r>
              <a:rPr lang="en-US" sz="3173">
                <a:solidFill>
                  <a:srgbClr val="000000"/>
                </a:solidFill>
                <a:latin typeface="Arial"/>
                <a:ea typeface="Arial"/>
                <a:cs typeface="Arial"/>
                <a:sym typeface="Arial"/>
              </a:rPr>
              <a:t> trong khi($element = each($prices)) {</a:t>
            </a:r>
          </a:p>
          <a:p>
            <a:pPr algn="l">
              <a:lnSpc>
                <a:spcPts val="4442"/>
              </a:lnSpc>
            </a:pPr>
            <a:r>
              <a:rPr lang="en-US" sz="3173">
                <a:solidFill>
                  <a:srgbClr val="000000"/>
                </a:solidFill>
                <a:latin typeface="Arial"/>
                <a:ea typeface="Arial"/>
                <a:cs typeface="Arial"/>
                <a:sym typeface="Arial"/>
              </a:rPr>
              <a:t> echo $element['key']." –". $element['value'];</a:t>
            </a:r>
          </a:p>
          <a:p>
            <a:pPr algn="l">
              <a:lnSpc>
                <a:spcPts val="4442"/>
              </a:lnSpc>
            </a:pPr>
            <a:r>
              <a:rPr lang="en-US" sz="3173">
                <a:solidFill>
                  <a:srgbClr val="000000"/>
                </a:solidFill>
                <a:latin typeface="Arial"/>
                <a:ea typeface="Arial"/>
                <a:cs typeface="Arial"/>
                <a:sym typeface="Arial"/>
              </a:rPr>
              <a:t> tiếng vang"&lt;br /&gt;";</a:t>
            </a:r>
          </a:p>
          <a:p>
            <a:pPr algn="l">
              <a:lnSpc>
                <a:spcPts val="4442"/>
              </a:lnSpc>
            </a:pPr>
            <a:r>
              <a:rPr lang="en-US" sz="3173">
                <a:solidFill>
                  <a:srgbClr val="000000"/>
                </a:solidFill>
                <a:latin typeface="Arial"/>
                <a:ea typeface="Arial"/>
                <a:cs typeface="Arial"/>
                <a:sym typeface="Arial"/>
              </a:rPr>
              <a:t> }</a:t>
            </a:r>
          </a:p>
          <a:p>
            <a:pPr algn="l">
              <a:lnSpc>
                <a:spcPts val="4442"/>
              </a:lnSpc>
              <a:spcBef>
                <a:spcPct val="0"/>
              </a:spcBef>
            </a:pPr>
            <a:endParaRPr lang="en-US" sz="3173">
              <a:solidFill>
                <a:srgbClr val="000000"/>
              </a:solidFill>
              <a:latin typeface="Arial"/>
              <a:ea typeface="Arial"/>
              <a:cs typeface="Arial"/>
              <a:sym typeface="Arial"/>
            </a:endParaRPr>
          </a:p>
        </p:txBody>
      </p:sp>
      <p:sp>
        <p:nvSpPr>
          <p:cNvPr id="9" name="TextBox 4">
            <a:extLst>
              <a:ext uri="{FF2B5EF4-FFF2-40B4-BE49-F238E27FC236}">
                <a16:creationId xmlns:a16="http://schemas.microsoft.com/office/drawing/2014/main" id="{D31B13A3-34E1-600C-B64A-CFC2B99859D3}"/>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2315229" y="2774225"/>
            <a:ext cx="13999945" cy="6306062"/>
          </a:xfrm>
          <a:custGeom>
            <a:avLst/>
            <a:gdLst/>
            <a:ahLst/>
            <a:cxnLst/>
            <a:rect l="l" t="t" r="r" b="b"/>
            <a:pathLst>
              <a:path w="13999945" h="6306062">
                <a:moveTo>
                  <a:pt x="0" y="0"/>
                </a:moveTo>
                <a:lnTo>
                  <a:pt x="13999945" y="0"/>
                </a:lnTo>
                <a:lnTo>
                  <a:pt x="13999945" y="6306062"/>
                </a:lnTo>
                <a:lnTo>
                  <a:pt x="0" y="6306062"/>
                </a:lnTo>
                <a:lnTo>
                  <a:pt x="0" y="0"/>
                </a:lnTo>
                <a:close/>
              </a:path>
            </a:pathLst>
          </a:custGeom>
          <a:blipFill>
            <a:blip r:embed="rId3"/>
            <a:stretch>
              <a:fillRect/>
            </a:stretch>
          </a:blipFill>
        </p:spPr>
      </p:sp>
      <p:sp>
        <p:nvSpPr>
          <p:cNvPr id="7" name="TextBox 7"/>
          <p:cNvSpPr txBox="1"/>
          <p:nvPr/>
        </p:nvSpPr>
        <p:spPr>
          <a:xfrm>
            <a:off x="1401894" y="1832921"/>
            <a:ext cx="11834949" cy="1098060"/>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*Toán Tử mảng</a:t>
            </a:r>
          </a:p>
          <a:p>
            <a:pPr algn="l">
              <a:lnSpc>
                <a:spcPts val="2688"/>
              </a:lnSpc>
            </a:pPr>
            <a:endParaRPr lang="en-US" sz="3868" b="1">
              <a:solidFill>
                <a:srgbClr val="003EA8"/>
              </a:solidFill>
              <a:latin typeface="Arial Bold"/>
              <a:ea typeface="Arial Bold"/>
              <a:cs typeface="Arial Bold"/>
              <a:sym typeface="Arial Bold"/>
            </a:endParaRPr>
          </a:p>
        </p:txBody>
      </p:sp>
      <p:sp>
        <p:nvSpPr>
          <p:cNvPr id="8" name="TextBox 4">
            <a:extLst>
              <a:ext uri="{FF2B5EF4-FFF2-40B4-BE49-F238E27FC236}">
                <a16:creationId xmlns:a16="http://schemas.microsoft.com/office/drawing/2014/main" id="{15D12FB8-E534-A75C-9E7F-7992B247A790}"/>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1668740" y="2930981"/>
            <a:ext cx="15590560" cy="5710043"/>
          </a:xfrm>
          <a:custGeom>
            <a:avLst/>
            <a:gdLst/>
            <a:ahLst/>
            <a:cxnLst/>
            <a:rect l="l" t="t" r="r" b="b"/>
            <a:pathLst>
              <a:path w="15590560" h="5710043">
                <a:moveTo>
                  <a:pt x="0" y="0"/>
                </a:moveTo>
                <a:lnTo>
                  <a:pt x="15590560" y="0"/>
                </a:lnTo>
                <a:lnTo>
                  <a:pt x="15590560" y="5710043"/>
                </a:lnTo>
                <a:lnTo>
                  <a:pt x="0" y="5710043"/>
                </a:lnTo>
                <a:lnTo>
                  <a:pt x="0" y="0"/>
                </a:lnTo>
                <a:close/>
              </a:path>
            </a:pathLst>
          </a:custGeom>
          <a:blipFill>
            <a:blip r:embed="rId3"/>
            <a:stretch>
              <a:fillRect/>
            </a:stretch>
          </a:blipFill>
        </p:spPr>
      </p:sp>
      <p:sp>
        <p:nvSpPr>
          <p:cNvPr id="7" name="TextBox 7"/>
          <p:cNvSpPr txBox="1"/>
          <p:nvPr/>
        </p:nvSpPr>
        <p:spPr>
          <a:xfrm>
            <a:off x="1401894" y="1832921"/>
            <a:ext cx="11834949" cy="1098060"/>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*Mảng đa chiều</a:t>
            </a:r>
          </a:p>
          <a:p>
            <a:pPr algn="l">
              <a:lnSpc>
                <a:spcPts val="2688"/>
              </a:lnSpc>
            </a:pPr>
            <a:endParaRPr lang="en-US" sz="3868" b="1">
              <a:solidFill>
                <a:srgbClr val="003EA8"/>
              </a:solidFill>
              <a:latin typeface="Arial Bold"/>
              <a:ea typeface="Arial Bold"/>
              <a:cs typeface="Arial Bold"/>
              <a:sym typeface="Arial Bold"/>
            </a:endParaRPr>
          </a:p>
        </p:txBody>
      </p:sp>
      <p:sp>
        <p:nvSpPr>
          <p:cNvPr id="8" name="TextBox 4">
            <a:extLst>
              <a:ext uri="{FF2B5EF4-FFF2-40B4-BE49-F238E27FC236}">
                <a16:creationId xmlns:a16="http://schemas.microsoft.com/office/drawing/2014/main" id="{05F529FB-6E5F-DF3C-B3F5-C990F38D5521}"/>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5031820" y="4553560"/>
            <a:ext cx="6741641" cy="5382439"/>
          </a:xfrm>
          <a:custGeom>
            <a:avLst/>
            <a:gdLst/>
            <a:ahLst/>
            <a:cxnLst/>
            <a:rect l="l" t="t" r="r" b="b"/>
            <a:pathLst>
              <a:path w="6741641" h="5382439">
                <a:moveTo>
                  <a:pt x="0" y="0"/>
                </a:moveTo>
                <a:lnTo>
                  <a:pt x="6741641" y="0"/>
                </a:lnTo>
                <a:lnTo>
                  <a:pt x="6741641" y="5382440"/>
                </a:lnTo>
                <a:lnTo>
                  <a:pt x="0" y="5382440"/>
                </a:lnTo>
                <a:lnTo>
                  <a:pt x="0" y="0"/>
                </a:lnTo>
                <a:close/>
              </a:path>
            </a:pathLst>
          </a:custGeom>
          <a:blipFill>
            <a:blip r:embed="rId3"/>
            <a:stretch>
              <a:fillRect/>
            </a:stretch>
          </a:blipFill>
        </p:spPr>
      </p:sp>
      <p:sp>
        <p:nvSpPr>
          <p:cNvPr id="7" name="TextBox 7"/>
          <p:cNvSpPr txBox="1"/>
          <p:nvPr/>
        </p:nvSpPr>
        <p:spPr>
          <a:xfrm>
            <a:off x="1401894" y="1832921"/>
            <a:ext cx="11834949" cy="1098060"/>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*Hiển thị nội dung mảng một chiều:</a:t>
            </a:r>
          </a:p>
          <a:p>
            <a:pPr algn="l">
              <a:lnSpc>
                <a:spcPts val="2688"/>
              </a:lnSpc>
            </a:pPr>
            <a:endParaRPr lang="en-US" sz="3868" b="1">
              <a:solidFill>
                <a:srgbClr val="003EA8"/>
              </a:solidFill>
              <a:latin typeface="Arial Bold"/>
              <a:ea typeface="Arial Bold"/>
              <a:cs typeface="Arial Bold"/>
              <a:sym typeface="Arial Bold"/>
            </a:endParaRPr>
          </a:p>
        </p:txBody>
      </p:sp>
      <p:sp>
        <p:nvSpPr>
          <p:cNvPr id="8" name="TextBox 8"/>
          <p:cNvSpPr txBox="1"/>
          <p:nvPr/>
        </p:nvSpPr>
        <p:spPr>
          <a:xfrm>
            <a:off x="1028700" y="2587601"/>
            <a:ext cx="13577131" cy="1965960"/>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Arial"/>
                <a:ea typeface="Arial"/>
                <a:cs typeface="Arial"/>
                <a:sym typeface="Arial"/>
              </a:rPr>
              <a:t> echo '|'.$products[0][0].'|'.$products[0][1].'|'.$products[0][2].'|&lt;br /&gt;';</a:t>
            </a:r>
          </a:p>
          <a:p>
            <a:pPr algn="ctr">
              <a:lnSpc>
                <a:spcPts val="5040"/>
              </a:lnSpc>
              <a:spcBef>
                <a:spcPct val="0"/>
              </a:spcBef>
            </a:pPr>
            <a:r>
              <a:rPr lang="en-US" sz="3600">
                <a:solidFill>
                  <a:srgbClr val="000000"/>
                </a:solidFill>
                <a:latin typeface="Arial"/>
                <a:ea typeface="Arial"/>
                <a:cs typeface="Arial"/>
                <a:sym typeface="Arial"/>
              </a:rPr>
              <a:t> echo '|'.$products[1][0].'|'.$products[1][1].'|'.$products[1][2].'|&lt;br /&gt;';</a:t>
            </a:r>
          </a:p>
          <a:p>
            <a:pPr algn="ctr">
              <a:lnSpc>
                <a:spcPts val="5040"/>
              </a:lnSpc>
              <a:spcBef>
                <a:spcPct val="0"/>
              </a:spcBef>
            </a:pPr>
            <a:r>
              <a:rPr lang="en-US" sz="3600">
                <a:solidFill>
                  <a:srgbClr val="000000"/>
                </a:solidFill>
                <a:latin typeface="Arial"/>
                <a:ea typeface="Arial"/>
                <a:cs typeface="Arial"/>
                <a:sym typeface="Arial"/>
              </a:rPr>
              <a:t> echo '|'.$products[2][0].'|'.$products[2][1].'|'.$products[2][2].'|&lt;br /&gt;';</a:t>
            </a:r>
          </a:p>
        </p:txBody>
      </p:sp>
      <p:sp>
        <p:nvSpPr>
          <p:cNvPr id="9" name="TextBox 4">
            <a:extLst>
              <a:ext uri="{FF2B5EF4-FFF2-40B4-BE49-F238E27FC236}">
                <a16:creationId xmlns:a16="http://schemas.microsoft.com/office/drawing/2014/main" id="{35A21686-9ECC-94C5-EFBC-474E4CB580AF}"/>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5799" y="48875"/>
            <a:ext cx="10272173" cy="1863564"/>
            <a:chOff x="-29155" y="-100013"/>
            <a:chExt cx="2705428" cy="490816"/>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29155" y="-100013"/>
              <a:ext cx="2676273" cy="490816"/>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028700" y="1569110"/>
            <a:ext cx="11013415" cy="650383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Nhúng PHP trong HTML:</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r>
              <a:rPr lang="en-US" sz="3600" b="1">
                <a:solidFill>
                  <a:srgbClr val="000000"/>
                </a:solidFill>
                <a:latin typeface="Arial Bold"/>
                <a:ea typeface="Arial Bold"/>
                <a:cs typeface="Arial Bold"/>
                <a:sym typeface="Arial Bold"/>
              </a:rPr>
              <a:t>&lt;?php</a:t>
            </a:r>
          </a:p>
          <a:p>
            <a:pPr algn="l">
              <a:lnSpc>
                <a:spcPts val="5040"/>
              </a:lnSpc>
            </a:pPr>
            <a:r>
              <a:rPr lang="en-US" sz="3600" b="1">
                <a:solidFill>
                  <a:srgbClr val="000000"/>
                </a:solidFill>
                <a:latin typeface="Arial Bold"/>
                <a:ea typeface="Arial Bold"/>
                <a:cs typeface="Arial Bold"/>
                <a:sym typeface="Arial Bold"/>
              </a:rPr>
              <a:t>echo '&lt;p&gt;Order processed.&lt;/p&gt;';</a:t>
            </a:r>
          </a:p>
          <a:p>
            <a:pPr algn="l">
              <a:lnSpc>
                <a:spcPts val="5040"/>
              </a:lnSpc>
            </a:pPr>
            <a:r>
              <a:rPr lang="en-US" sz="3600" b="1">
                <a:solidFill>
                  <a:srgbClr val="000000"/>
                </a:solidFill>
                <a:latin typeface="Arial Bold"/>
                <a:ea typeface="Arial Bold"/>
                <a:cs typeface="Arial Bold"/>
                <a:sym typeface="Arial Bold"/>
              </a:rPr>
              <a:t>?&gt;</a:t>
            </a:r>
          </a:p>
          <a:p>
            <a:pPr algn="l">
              <a:lnSpc>
                <a:spcPts val="5040"/>
              </a:lnSpc>
            </a:pPr>
            <a:endParaRPr lang="en-US" sz="3600" b="1">
              <a:solidFill>
                <a:srgbClr val="000000"/>
              </a:solidFill>
              <a:latin typeface="Arial Bold"/>
              <a:ea typeface="Arial Bold"/>
              <a:cs typeface="Arial Bold"/>
              <a:sym typeface="Arial Bold"/>
            </a:endParaRPr>
          </a:p>
          <a:p>
            <a:pPr algn="l">
              <a:lnSpc>
                <a:spcPts val="4200"/>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2501"/>
              </a:lnSpc>
            </a:pPr>
            <a:endParaRPr lang="en-US" sz="3600" b="1">
              <a:solidFill>
                <a:srgbClr val="000000"/>
              </a:solidFill>
              <a:latin typeface="Arial Bold"/>
              <a:ea typeface="Arial Bold"/>
              <a:cs typeface="Arial Bold"/>
              <a:sym typeface="Arial Bold"/>
            </a:endParaRPr>
          </a:p>
        </p:txBody>
      </p:sp>
      <p:sp>
        <p:nvSpPr>
          <p:cNvPr id="7" name="Freeform 7"/>
          <p:cNvSpPr/>
          <p:nvPr/>
        </p:nvSpPr>
        <p:spPr>
          <a:xfrm>
            <a:off x="4991243" y="4613394"/>
            <a:ext cx="7673893" cy="5338361"/>
          </a:xfrm>
          <a:custGeom>
            <a:avLst/>
            <a:gdLst/>
            <a:ahLst/>
            <a:cxnLst/>
            <a:rect l="l" t="t" r="r" b="b"/>
            <a:pathLst>
              <a:path w="7673893" h="5338361">
                <a:moveTo>
                  <a:pt x="0" y="0"/>
                </a:moveTo>
                <a:lnTo>
                  <a:pt x="7673893" y="0"/>
                </a:lnTo>
                <a:lnTo>
                  <a:pt x="7673893" y="5338361"/>
                </a:lnTo>
                <a:lnTo>
                  <a:pt x="0" y="5338361"/>
                </a:lnTo>
                <a:lnTo>
                  <a:pt x="0" y="0"/>
                </a:lnTo>
                <a:close/>
              </a:path>
            </a:pathLst>
          </a:custGeom>
          <a:blipFill>
            <a:blip r:embed="rId3"/>
            <a:stretch>
              <a:fillRect/>
            </a:stretch>
          </a:blipFill>
        </p:spPr>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401894" y="1832921"/>
            <a:ext cx="11834949" cy="1098060"/>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Sắp xếp mảng</a:t>
            </a:r>
          </a:p>
          <a:p>
            <a:pPr algn="l">
              <a:lnSpc>
                <a:spcPts val="2688"/>
              </a:lnSpc>
            </a:pPr>
            <a:endParaRPr lang="en-US" sz="3868" b="1">
              <a:solidFill>
                <a:srgbClr val="003EA8"/>
              </a:solidFill>
              <a:latin typeface="Arial Bold"/>
              <a:ea typeface="Arial Bold"/>
              <a:cs typeface="Arial Bold"/>
              <a:sym typeface="Arial Bold"/>
            </a:endParaRPr>
          </a:p>
        </p:txBody>
      </p:sp>
      <p:sp>
        <p:nvSpPr>
          <p:cNvPr id="7" name="TextBox 7"/>
          <p:cNvSpPr txBox="1"/>
          <p:nvPr/>
        </p:nvSpPr>
        <p:spPr>
          <a:xfrm>
            <a:off x="1592747" y="2788106"/>
            <a:ext cx="11057551" cy="6433185"/>
          </a:xfrm>
          <a:prstGeom prst="rect">
            <a:avLst/>
          </a:prstGeom>
        </p:spPr>
        <p:txBody>
          <a:bodyPr lIns="0" tIns="0" rIns="0" bIns="0" rtlCol="0" anchor="t">
            <a:spAutoFit/>
          </a:bodyPr>
          <a:lstStyle/>
          <a:p>
            <a:pPr algn="l">
              <a:lnSpc>
                <a:spcPts val="5040"/>
              </a:lnSpc>
              <a:spcBef>
                <a:spcPct val="0"/>
              </a:spcBef>
            </a:pPr>
            <a:r>
              <a:rPr lang="en-US" sz="3600">
                <a:solidFill>
                  <a:srgbClr val="000000"/>
                </a:solidFill>
                <a:latin typeface="Arial"/>
                <a:ea typeface="Arial"/>
                <a:cs typeface="Arial"/>
                <a:sym typeface="Arial"/>
              </a:rPr>
              <a:t>- Sử dụng sort()</a:t>
            </a:r>
          </a:p>
          <a:p>
            <a:pPr algn="l">
              <a:lnSpc>
                <a:spcPts val="5040"/>
              </a:lnSpc>
              <a:spcBef>
                <a:spcPct val="0"/>
              </a:spcBef>
            </a:pPr>
            <a:r>
              <a:rPr lang="en-US" sz="3600">
                <a:solidFill>
                  <a:srgbClr val="000000"/>
                </a:solidFill>
                <a:latin typeface="Arial"/>
                <a:ea typeface="Arial"/>
                <a:cs typeface="Arial"/>
                <a:sym typeface="Arial"/>
              </a:rPr>
              <a:t> VD: $products = array('Lốp xe', 'Dầu', 'Bu-gi');</a:t>
            </a:r>
          </a:p>
          <a:p>
            <a:pPr algn="l">
              <a:lnSpc>
                <a:spcPts val="5040"/>
              </a:lnSpc>
              <a:spcBef>
                <a:spcPct val="0"/>
              </a:spcBef>
            </a:pPr>
            <a:r>
              <a:rPr lang="en-US" sz="3600">
                <a:solidFill>
                  <a:srgbClr val="000000"/>
                </a:solidFill>
                <a:latin typeface="Arial"/>
                <a:ea typeface="Arial"/>
                <a:cs typeface="Arial"/>
                <a:sym typeface="Arial"/>
              </a:rPr>
              <a:t> sắp xếp($sản phẩm);</a:t>
            </a:r>
          </a:p>
          <a:p>
            <a:pPr algn="l">
              <a:lnSpc>
                <a:spcPts val="5040"/>
              </a:lnSpc>
              <a:spcBef>
                <a:spcPct val="0"/>
              </a:spcBef>
            </a:pPr>
            <a:r>
              <a:rPr lang="en-US" sz="3600">
                <a:solidFill>
                  <a:srgbClr val="000000"/>
                </a:solidFill>
                <a:latin typeface="Arial"/>
                <a:ea typeface="Arial"/>
                <a:cs typeface="Arial"/>
                <a:sym typeface="Arial"/>
              </a:rPr>
              <a:t>- Sử dụng asort() và ksort() để sắp xếp mảng:</a:t>
            </a:r>
          </a:p>
          <a:p>
            <a:pPr algn="l">
              <a:lnSpc>
                <a:spcPts val="5040"/>
              </a:lnSpc>
              <a:spcBef>
                <a:spcPct val="0"/>
              </a:spcBef>
            </a:pPr>
            <a:r>
              <a:rPr lang="en-US" sz="3600">
                <a:solidFill>
                  <a:srgbClr val="000000"/>
                </a:solidFill>
                <a:latin typeface="Arial"/>
                <a:ea typeface="Arial"/>
                <a:cs typeface="Arial"/>
                <a:sym typeface="Arial"/>
              </a:rPr>
              <a:t>VD asort():</a:t>
            </a:r>
          </a:p>
          <a:p>
            <a:pPr algn="l">
              <a:lnSpc>
                <a:spcPts val="5040"/>
              </a:lnSpc>
              <a:spcBef>
                <a:spcPct val="0"/>
              </a:spcBef>
            </a:pPr>
            <a:r>
              <a:rPr lang="en-US" sz="3600">
                <a:solidFill>
                  <a:srgbClr val="000000"/>
                </a:solidFill>
                <a:latin typeface="Arial"/>
                <a:ea typeface="Arial"/>
                <a:cs typeface="Arial"/>
                <a:sym typeface="Arial"/>
              </a:rPr>
              <a:t> $prices = array('Lốp xe'=&gt;100, 'Dầu'=&gt;10, 'Bu-gi'=&gt;4);</a:t>
            </a:r>
          </a:p>
          <a:p>
            <a:pPr algn="l">
              <a:lnSpc>
                <a:spcPts val="5040"/>
              </a:lnSpc>
              <a:spcBef>
                <a:spcPct val="0"/>
              </a:spcBef>
            </a:pPr>
            <a:r>
              <a:rPr lang="en-US" sz="3600">
                <a:solidFill>
                  <a:srgbClr val="000000"/>
                </a:solidFill>
                <a:latin typeface="Arial"/>
                <a:ea typeface="Arial"/>
                <a:cs typeface="Arial"/>
                <a:sym typeface="Arial"/>
              </a:rPr>
              <a:t> asort($giá);</a:t>
            </a:r>
          </a:p>
          <a:p>
            <a:pPr algn="l">
              <a:lnSpc>
                <a:spcPts val="5040"/>
              </a:lnSpc>
              <a:spcBef>
                <a:spcPct val="0"/>
              </a:spcBef>
            </a:pPr>
            <a:r>
              <a:rPr lang="en-US" sz="3600">
                <a:solidFill>
                  <a:srgbClr val="000000"/>
                </a:solidFill>
                <a:latin typeface="Arial"/>
                <a:ea typeface="Arial"/>
                <a:cs typeface="Arial"/>
                <a:sym typeface="Arial"/>
              </a:rPr>
              <a:t>VD ksort():</a:t>
            </a:r>
          </a:p>
          <a:p>
            <a:pPr algn="l">
              <a:lnSpc>
                <a:spcPts val="5040"/>
              </a:lnSpc>
              <a:spcBef>
                <a:spcPct val="0"/>
              </a:spcBef>
            </a:pPr>
            <a:r>
              <a:rPr lang="en-US" sz="3600">
                <a:solidFill>
                  <a:srgbClr val="000000"/>
                </a:solidFill>
                <a:latin typeface="Arial"/>
                <a:ea typeface="Arial"/>
                <a:cs typeface="Arial"/>
                <a:sym typeface="Arial"/>
              </a:rPr>
              <a:t> $prices = array('Lốp xe'=&gt;100, 'Dầu'=&gt;10, 'Bu-gi'=&gt;4);</a:t>
            </a:r>
          </a:p>
          <a:p>
            <a:pPr algn="l">
              <a:lnSpc>
                <a:spcPts val="5040"/>
              </a:lnSpc>
              <a:spcBef>
                <a:spcPct val="0"/>
              </a:spcBef>
            </a:pPr>
            <a:r>
              <a:rPr lang="en-US" sz="3600">
                <a:solidFill>
                  <a:srgbClr val="000000"/>
                </a:solidFill>
                <a:latin typeface="Arial"/>
                <a:ea typeface="Arial"/>
                <a:cs typeface="Arial"/>
                <a:sym typeface="Arial"/>
              </a:rPr>
              <a:t> ksort($giá);</a:t>
            </a:r>
          </a:p>
        </p:txBody>
      </p:sp>
      <p:sp>
        <p:nvSpPr>
          <p:cNvPr id="8" name="TextBox 4">
            <a:extLst>
              <a:ext uri="{FF2B5EF4-FFF2-40B4-BE49-F238E27FC236}">
                <a16:creationId xmlns:a16="http://schemas.microsoft.com/office/drawing/2014/main" id="{0D9FFCCB-5829-F5B3-DE79-C7B08FCAA4C0}"/>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401894" y="1832921"/>
            <a:ext cx="11834949" cy="1098060"/>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*Sắp xếp các mảng đa chiều</a:t>
            </a:r>
          </a:p>
          <a:p>
            <a:pPr algn="l">
              <a:lnSpc>
                <a:spcPts val="2688"/>
              </a:lnSpc>
            </a:pPr>
            <a:endParaRPr lang="en-US" sz="3868" b="1">
              <a:solidFill>
                <a:srgbClr val="003EA8"/>
              </a:solidFill>
              <a:latin typeface="Arial Bold"/>
              <a:ea typeface="Arial Bold"/>
              <a:cs typeface="Arial Bold"/>
              <a:sym typeface="Arial Bold"/>
            </a:endParaRPr>
          </a:p>
        </p:txBody>
      </p:sp>
      <p:sp>
        <p:nvSpPr>
          <p:cNvPr id="7" name="TextBox 7"/>
          <p:cNvSpPr txBox="1"/>
          <p:nvPr/>
        </p:nvSpPr>
        <p:spPr>
          <a:xfrm>
            <a:off x="1592747" y="2788106"/>
            <a:ext cx="16695253" cy="3242310"/>
          </a:xfrm>
          <a:prstGeom prst="rect">
            <a:avLst/>
          </a:prstGeom>
        </p:spPr>
        <p:txBody>
          <a:bodyPr lIns="0" tIns="0" rIns="0" bIns="0" rtlCol="0" anchor="t">
            <a:spAutoFit/>
          </a:bodyPr>
          <a:lstStyle/>
          <a:p>
            <a:pPr algn="l">
              <a:lnSpc>
                <a:spcPts val="5040"/>
              </a:lnSpc>
            </a:pPr>
            <a:r>
              <a:rPr lang="en-US" sz="3600">
                <a:solidFill>
                  <a:srgbClr val="000000"/>
                </a:solidFill>
                <a:latin typeface="Arial"/>
                <a:ea typeface="Arial"/>
                <a:cs typeface="Arial"/>
                <a:sym typeface="Arial"/>
              </a:rPr>
              <a:t>- Sử dụng hàm array_multosort():</a:t>
            </a:r>
          </a:p>
          <a:p>
            <a:pPr algn="l">
              <a:lnSpc>
                <a:spcPts val="5040"/>
              </a:lnSpc>
            </a:pPr>
            <a:r>
              <a:rPr lang="en-US" sz="3600">
                <a:solidFill>
                  <a:srgbClr val="000000"/>
                </a:solidFill>
                <a:latin typeface="Arial"/>
                <a:ea typeface="Arial"/>
                <a:cs typeface="Arial"/>
                <a:sym typeface="Arial"/>
              </a:rPr>
              <a:t> bool array_multisort(mảng &amp;a[, thứ tự hỗn hợp= SORT_ASC [, kiểu sắp xếp hỗn hợp =SORT_REGULAR [, $ hỗn </a:t>
            </a:r>
          </a:p>
          <a:p>
            <a:pPr algn="l">
              <a:lnSpc>
                <a:spcPts val="5040"/>
              </a:lnSpc>
            </a:pPr>
            <a:r>
              <a:rPr lang="en-US" sz="3600">
                <a:solidFill>
                  <a:srgbClr val="000000"/>
                </a:solidFill>
                <a:latin typeface="Arial"/>
                <a:ea typeface="Arial"/>
                <a:cs typeface="Arial"/>
                <a:sym typeface="Arial"/>
              </a:rPr>
              <a:t>hợp... ]]] )</a:t>
            </a:r>
          </a:p>
          <a:p>
            <a:pPr algn="l">
              <a:lnSpc>
                <a:spcPts val="5040"/>
              </a:lnSpc>
              <a:spcBef>
                <a:spcPct val="0"/>
              </a:spcBef>
            </a:pPr>
            <a:endParaRPr lang="en-US" sz="3600">
              <a:solidFill>
                <a:srgbClr val="000000"/>
              </a:solidFill>
              <a:latin typeface="Arial"/>
              <a:ea typeface="Arial"/>
              <a:cs typeface="Arial"/>
              <a:sym typeface="Arial"/>
            </a:endParaRPr>
          </a:p>
        </p:txBody>
      </p:sp>
      <p:sp>
        <p:nvSpPr>
          <p:cNvPr id="8" name="TextBox 4">
            <a:extLst>
              <a:ext uri="{FF2B5EF4-FFF2-40B4-BE49-F238E27FC236}">
                <a16:creationId xmlns:a16="http://schemas.microsoft.com/office/drawing/2014/main" id="{0499372E-F582-0FC7-A141-E62989D6358D}"/>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582165" y="4057675"/>
            <a:ext cx="9046158" cy="5200625"/>
          </a:xfrm>
          <a:custGeom>
            <a:avLst/>
            <a:gdLst/>
            <a:ahLst/>
            <a:cxnLst/>
            <a:rect l="l" t="t" r="r" b="b"/>
            <a:pathLst>
              <a:path w="9046158" h="5200625">
                <a:moveTo>
                  <a:pt x="0" y="0"/>
                </a:moveTo>
                <a:lnTo>
                  <a:pt x="9046158" y="0"/>
                </a:lnTo>
                <a:lnTo>
                  <a:pt x="9046158" y="5200625"/>
                </a:lnTo>
                <a:lnTo>
                  <a:pt x="0" y="5200625"/>
                </a:lnTo>
                <a:lnTo>
                  <a:pt x="0" y="0"/>
                </a:lnTo>
                <a:close/>
              </a:path>
            </a:pathLst>
          </a:custGeom>
          <a:blipFill>
            <a:blip r:embed="rId3"/>
            <a:stretch>
              <a:fillRect/>
            </a:stretch>
          </a:blipFill>
        </p:spPr>
      </p:sp>
      <p:sp>
        <p:nvSpPr>
          <p:cNvPr id="7" name="Freeform 7"/>
          <p:cNvSpPr/>
          <p:nvPr/>
        </p:nvSpPr>
        <p:spPr>
          <a:xfrm>
            <a:off x="10257143" y="3740186"/>
            <a:ext cx="7431811" cy="5835602"/>
          </a:xfrm>
          <a:custGeom>
            <a:avLst/>
            <a:gdLst/>
            <a:ahLst/>
            <a:cxnLst/>
            <a:rect l="l" t="t" r="r" b="b"/>
            <a:pathLst>
              <a:path w="7431811" h="5835602">
                <a:moveTo>
                  <a:pt x="0" y="0"/>
                </a:moveTo>
                <a:lnTo>
                  <a:pt x="7431812" y="0"/>
                </a:lnTo>
                <a:lnTo>
                  <a:pt x="7431812" y="5835603"/>
                </a:lnTo>
                <a:lnTo>
                  <a:pt x="0" y="5835603"/>
                </a:lnTo>
                <a:lnTo>
                  <a:pt x="0" y="0"/>
                </a:lnTo>
                <a:close/>
              </a:path>
            </a:pathLst>
          </a:custGeom>
          <a:blipFill>
            <a:blip r:embed="rId4"/>
            <a:stretch>
              <a:fillRect/>
            </a:stretch>
          </a:blipFill>
        </p:spPr>
      </p:sp>
      <p:sp>
        <p:nvSpPr>
          <p:cNvPr id="8" name="TextBox 8"/>
          <p:cNvSpPr txBox="1"/>
          <p:nvPr/>
        </p:nvSpPr>
        <p:spPr>
          <a:xfrm>
            <a:off x="1401894" y="1832921"/>
            <a:ext cx="11834949" cy="1098060"/>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Sắp xếp lạicác mảng</a:t>
            </a:r>
          </a:p>
          <a:p>
            <a:pPr algn="l">
              <a:lnSpc>
                <a:spcPts val="2688"/>
              </a:lnSpc>
            </a:pPr>
            <a:endParaRPr lang="en-US" sz="3868" b="1">
              <a:solidFill>
                <a:srgbClr val="003EA8"/>
              </a:solidFill>
              <a:latin typeface="Arial Bold"/>
              <a:ea typeface="Arial Bold"/>
              <a:cs typeface="Arial Bold"/>
              <a:sym typeface="Arial Bold"/>
            </a:endParaRPr>
          </a:p>
        </p:txBody>
      </p:sp>
      <p:sp>
        <p:nvSpPr>
          <p:cNvPr id="9" name="TextBox 9"/>
          <p:cNvSpPr txBox="1"/>
          <p:nvPr/>
        </p:nvSpPr>
        <p:spPr>
          <a:xfrm>
            <a:off x="1592747" y="2788106"/>
            <a:ext cx="3716157" cy="1327785"/>
          </a:xfrm>
          <a:prstGeom prst="rect">
            <a:avLst/>
          </a:prstGeom>
        </p:spPr>
        <p:txBody>
          <a:bodyPr lIns="0" tIns="0" rIns="0" bIns="0" rtlCol="0" anchor="t">
            <a:spAutoFit/>
          </a:bodyPr>
          <a:lstStyle/>
          <a:p>
            <a:pPr algn="l">
              <a:lnSpc>
                <a:spcPts val="5040"/>
              </a:lnSpc>
            </a:pPr>
            <a:r>
              <a:rPr lang="en-US" sz="3600">
                <a:solidFill>
                  <a:srgbClr val="000000"/>
                </a:solidFill>
                <a:latin typeface="Arial"/>
                <a:ea typeface="Arial"/>
                <a:cs typeface="Arial"/>
                <a:sym typeface="Arial"/>
              </a:rPr>
              <a:t>- Sử dụngshuffle()</a:t>
            </a:r>
          </a:p>
          <a:p>
            <a:pPr algn="l">
              <a:lnSpc>
                <a:spcPts val="5040"/>
              </a:lnSpc>
              <a:spcBef>
                <a:spcPct val="0"/>
              </a:spcBef>
            </a:pPr>
            <a:endParaRPr lang="en-US" sz="3600">
              <a:solidFill>
                <a:srgbClr val="000000"/>
              </a:solidFill>
              <a:latin typeface="Arial"/>
              <a:ea typeface="Arial"/>
              <a:cs typeface="Arial"/>
              <a:sym typeface="Arial"/>
            </a:endParaRPr>
          </a:p>
        </p:txBody>
      </p:sp>
      <p:sp>
        <p:nvSpPr>
          <p:cNvPr id="10" name="TextBox 4">
            <a:extLst>
              <a:ext uri="{FF2B5EF4-FFF2-40B4-BE49-F238E27FC236}">
                <a16:creationId xmlns:a16="http://schemas.microsoft.com/office/drawing/2014/main" id="{A88E828E-94DA-031E-5DC8-EFFA9840CB9C}"/>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401894" y="1832921"/>
            <a:ext cx="11834949" cy="1098060"/>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*Đảo ngược một mảng</a:t>
            </a:r>
          </a:p>
          <a:p>
            <a:pPr algn="l">
              <a:lnSpc>
                <a:spcPts val="2688"/>
              </a:lnSpc>
            </a:pPr>
            <a:endParaRPr lang="en-US" sz="3868" b="1">
              <a:solidFill>
                <a:srgbClr val="003EA8"/>
              </a:solidFill>
              <a:latin typeface="Arial Bold"/>
              <a:ea typeface="Arial Bold"/>
              <a:cs typeface="Arial Bold"/>
              <a:sym typeface="Arial Bold"/>
            </a:endParaRPr>
          </a:p>
        </p:txBody>
      </p:sp>
      <p:sp>
        <p:nvSpPr>
          <p:cNvPr id="7" name="TextBox 7"/>
          <p:cNvSpPr txBox="1"/>
          <p:nvPr/>
        </p:nvSpPr>
        <p:spPr>
          <a:xfrm>
            <a:off x="1592747" y="2788106"/>
            <a:ext cx="16695253" cy="4518660"/>
          </a:xfrm>
          <a:prstGeom prst="rect">
            <a:avLst/>
          </a:prstGeom>
        </p:spPr>
        <p:txBody>
          <a:bodyPr lIns="0" tIns="0" rIns="0" bIns="0" rtlCol="0" anchor="t">
            <a:spAutoFit/>
          </a:bodyPr>
          <a:lstStyle/>
          <a:p>
            <a:pPr algn="l">
              <a:lnSpc>
                <a:spcPts val="5040"/>
              </a:lnSpc>
            </a:pPr>
            <a:r>
              <a:rPr lang="en-US" sz="3600">
                <a:solidFill>
                  <a:srgbClr val="000000"/>
                </a:solidFill>
                <a:latin typeface="Arial"/>
                <a:ea typeface="Arial"/>
                <a:cs typeface="Arial"/>
                <a:sym typeface="Arial"/>
              </a:rPr>
              <a:t>Sử dụng hàm range() để tạora một chuỗităng dần:</a:t>
            </a:r>
          </a:p>
          <a:p>
            <a:pPr algn="l">
              <a:lnSpc>
                <a:spcPts val="5040"/>
              </a:lnSpc>
            </a:pPr>
            <a:r>
              <a:rPr lang="en-US" sz="3600">
                <a:solidFill>
                  <a:srgbClr val="000000"/>
                </a:solidFill>
                <a:latin typeface="Arial"/>
                <a:ea typeface="Arial"/>
                <a:cs typeface="Arial"/>
                <a:sym typeface="Arial"/>
              </a:rPr>
              <a:t> $numbers = phạm vi(1,10);</a:t>
            </a:r>
          </a:p>
          <a:p>
            <a:pPr algn="l">
              <a:lnSpc>
                <a:spcPts val="5040"/>
              </a:lnSpc>
            </a:pPr>
            <a:r>
              <a:rPr lang="en-US" sz="3600">
                <a:solidFill>
                  <a:srgbClr val="000000"/>
                </a:solidFill>
                <a:latin typeface="Arial"/>
                <a:ea typeface="Arial"/>
                <a:cs typeface="Arial"/>
                <a:sym typeface="Arial"/>
              </a:rPr>
              <a:t> Sau đó,có thể sử dụng hàmarray_reverse() để đảongược mảng được tạo bởirange():</a:t>
            </a:r>
          </a:p>
          <a:p>
            <a:pPr algn="l">
              <a:lnSpc>
                <a:spcPts val="5040"/>
              </a:lnSpc>
            </a:pPr>
            <a:r>
              <a:rPr lang="en-US" sz="3600">
                <a:solidFill>
                  <a:srgbClr val="000000"/>
                </a:solidFill>
                <a:latin typeface="Arial"/>
                <a:ea typeface="Arial"/>
                <a:cs typeface="Arial"/>
                <a:sym typeface="Arial"/>
              </a:rPr>
              <a:t> $numbers = phạm vi(1,10);</a:t>
            </a:r>
          </a:p>
          <a:p>
            <a:pPr algn="l">
              <a:lnSpc>
                <a:spcPts val="5040"/>
              </a:lnSpc>
            </a:pPr>
            <a:r>
              <a:rPr lang="en-US" sz="3600">
                <a:solidFill>
                  <a:srgbClr val="000000"/>
                </a:solidFill>
                <a:latin typeface="Arial"/>
                <a:ea typeface="Arial"/>
                <a:cs typeface="Arial"/>
                <a:sym typeface="Arial"/>
              </a:rPr>
              <a:t> $numbers = mảng_đảo_ngược($numbers);</a:t>
            </a:r>
          </a:p>
          <a:p>
            <a:pPr algn="l">
              <a:lnSpc>
                <a:spcPts val="5040"/>
              </a:lnSpc>
              <a:spcBef>
                <a:spcPct val="0"/>
              </a:spcBef>
            </a:pPr>
            <a:endParaRPr lang="en-US" sz="3600">
              <a:solidFill>
                <a:srgbClr val="000000"/>
              </a:solidFill>
              <a:latin typeface="Arial"/>
              <a:ea typeface="Arial"/>
              <a:cs typeface="Arial"/>
              <a:sym typeface="Arial"/>
            </a:endParaRPr>
          </a:p>
        </p:txBody>
      </p:sp>
      <p:sp>
        <p:nvSpPr>
          <p:cNvPr id="8" name="TextBox 4">
            <a:extLst>
              <a:ext uri="{FF2B5EF4-FFF2-40B4-BE49-F238E27FC236}">
                <a16:creationId xmlns:a16="http://schemas.microsoft.com/office/drawing/2014/main" id="{A75DD2AD-54E3-5CFC-BFAB-0C3C5D5331AC}"/>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1028700" y="3523436"/>
            <a:ext cx="5023559" cy="6511475"/>
          </a:xfrm>
          <a:custGeom>
            <a:avLst/>
            <a:gdLst/>
            <a:ahLst/>
            <a:cxnLst/>
            <a:rect l="l" t="t" r="r" b="b"/>
            <a:pathLst>
              <a:path w="5023559" h="6511475">
                <a:moveTo>
                  <a:pt x="0" y="0"/>
                </a:moveTo>
                <a:lnTo>
                  <a:pt x="5023559" y="0"/>
                </a:lnTo>
                <a:lnTo>
                  <a:pt x="5023559" y="6511475"/>
                </a:lnTo>
                <a:lnTo>
                  <a:pt x="0" y="6511475"/>
                </a:lnTo>
                <a:lnTo>
                  <a:pt x="0" y="0"/>
                </a:lnTo>
                <a:close/>
              </a:path>
            </a:pathLst>
          </a:custGeom>
          <a:blipFill>
            <a:blip r:embed="rId3"/>
            <a:stretch>
              <a:fillRect/>
            </a:stretch>
          </a:blipFill>
        </p:spPr>
      </p:sp>
      <p:sp>
        <p:nvSpPr>
          <p:cNvPr id="7" name="Freeform 7"/>
          <p:cNvSpPr/>
          <p:nvPr/>
        </p:nvSpPr>
        <p:spPr>
          <a:xfrm>
            <a:off x="7475219" y="3523436"/>
            <a:ext cx="10440165" cy="6038791"/>
          </a:xfrm>
          <a:custGeom>
            <a:avLst/>
            <a:gdLst/>
            <a:ahLst/>
            <a:cxnLst/>
            <a:rect l="l" t="t" r="r" b="b"/>
            <a:pathLst>
              <a:path w="10440165" h="6038791">
                <a:moveTo>
                  <a:pt x="0" y="0"/>
                </a:moveTo>
                <a:lnTo>
                  <a:pt x="10440166" y="0"/>
                </a:lnTo>
                <a:lnTo>
                  <a:pt x="10440166" y="6038791"/>
                </a:lnTo>
                <a:lnTo>
                  <a:pt x="0" y="6038791"/>
                </a:lnTo>
                <a:lnTo>
                  <a:pt x="0" y="0"/>
                </a:lnTo>
                <a:close/>
              </a:path>
            </a:pathLst>
          </a:custGeom>
          <a:blipFill>
            <a:blip r:embed="rId4"/>
            <a:stretch>
              <a:fillRect/>
            </a:stretch>
          </a:blipFill>
        </p:spPr>
      </p:sp>
      <p:sp>
        <p:nvSpPr>
          <p:cNvPr id="8" name="TextBox 8"/>
          <p:cNvSpPr txBox="1"/>
          <p:nvPr/>
        </p:nvSpPr>
        <p:spPr>
          <a:xfrm>
            <a:off x="1401894" y="1832921"/>
            <a:ext cx="11834949" cy="1098060"/>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*Tải mảng từ tệp</a:t>
            </a:r>
          </a:p>
          <a:p>
            <a:pPr algn="l">
              <a:lnSpc>
                <a:spcPts val="2688"/>
              </a:lnSpc>
            </a:pPr>
            <a:endParaRPr lang="en-US" sz="3868" b="1">
              <a:solidFill>
                <a:srgbClr val="003EA8"/>
              </a:solidFill>
              <a:latin typeface="Arial Bold"/>
              <a:ea typeface="Arial Bold"/>
              <a:cs typeface="Arial Bold"/>
              <a:sym typeface="Arial Bold"/>
            </a:endParaRPr>
          </a:p>
        </p:txBody>
      </p:sp>
      <p:sp>
        <p:nvSpPr>
          <p:cNvPr id="9" name="TextBox 9"/>
          <p:cNvSpPr txBox="1"/>
          <p:nvPr/>
        </p:nvSpPr>
        <p:spPr>
          <a:xfrm>
            <a:off x="1592747" y="2788106"/>
            <a:ext cx="3416661" cy="1327785"/>
          </a:xfrm>
          <a:prstGeom prst="rect">
            <a:avLst/>
          </a:prstGeom>
        </p:spPr>
        <p:txBody>
          <a:bodyPr lIns="0" tIns="0" rIns="0" bIns="0" rtlCol="0" anchor="t">
            <a:spAutoFit/>
          </a:bodyPr>
          <a:lstStyle/>
          <a:p>
            <a:pPr algn="l">
              <a:lnSpc>
                <a:spcPts val="5040"/>
              </a:lnSpc>
            </a:pPr>
            <a:r>
              <a:rPr lang="en-US" sz="3600">
                <a:solidFill>
                  <a:srgbClr val="000000"/>
                </a:solidFill>
                <a:latin typeface="Arial"/>
                <a:ea typeface="Arial"/>
                <a:cs typeface="Arial"/>
                <a:sym typeface="Arial"/>
              </a:rPr>
              <a:t>*Tải mảng từ tệp</a:t>
            </a:r>
          </a:p>
          <a:p>
            <a:pPr algn="l">
              <a:lnSpc>
                <a:spcPts val="5040"/>
              </a:lnSpc>
              <a:spcBef>
                <a:spcPct val="0"/>
              </a:spcBef>
            </a:pPr>
            <a:endParaRPr lang="en-US" sz="3600">
              <a:solidFill>
                <a:srgbClr val="000000"/>
              </a:solidFill>
              <a:latin typeface="Arial"/>
              <a:ea typeface="Arial"/>
              <a:cs typeface="Arial"/>
              <a:sym typeface="Arial"/>
            </a:endParaRPr>
          </a:p>
        </p:txBody>
      </p:sp>
      <p:sp>
        <p:nvSpPr>
          <p:cNvPr id="10" name="TextBox 4">
            <a:extLst>
              <a:ext uri="{FF2B5EF4-FFF2-40B4-BE49-F238E27FC236}">
                <a16:creationId xmlns:a16="http://schemas.microsoft.com/office/drawing/2014/main" id="{30AB64F3-2AF3-6EF9-52FA-823BF7D2E706}"/>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401894" y="1832921"/>
            <a:ext cx="11834949" cy="1098060"/>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Thực hiện các thao tác mảng khác</a:t>
            </a:r>
          </a:p>
          <a:p>
            <a:pPr algn="l">
              <a:lnSpc>
                <a:spcPts val="2688"/>
              </a:lnSpc>
            </a:pPr>
            <a:endParaRPr lang="en-US" sz="3868" b="1">
              <a:solidFill>
                <a:srgbClr val="003EA8"/>
              </a:solidFill>
              <a:latin typeface="Arial Bold"/>
              <a:ea typeface="Arial Bold"/>
              <a:cs typeface="Arial Bold"/>
              <a:sym typeface="Arial Bold"/>
            </a:endParaRPr>
          </a:p>
        </p:txBody>
      </p:sp>
      <p:sp>
        <p:nvSpPr>
          <p:cNvPr id="7" name="TextBox 7"/>
          <p:cNvSpPr txBox="1"/>
          <p:nvPr/>
        </p:nvSpPr>
        <p:spPr>
          <a:xfrm>
            <a:off x="1716975" y="2684145"/>
            <a:ext cx="13662747" cy="7602855"/>
          </a:xfrm>
          <a:prstGeom prst="rect">
            <a:avLst/>
          </a:prstGeom>
        </p:spPr>
        <p:txBody>
          <a:bodyPr lIns="0" tIns="0" rIns="0" bIns="0" rtlCol="0" anchor="t">
            <a:spAutoFit/>
          </a:bodyPr>
          <a:lstStyle/>
          <a:p>
            <a:pPr algn="l">
              <a:lnSpc>
                <a:spcPts val="4620"/>
              </a:lnSpc>
            </a:pPr>
            <a:r>
              <a:rPr lang="en-US" sz="3300">
                <a:solidFill>
                  <a:srgbClr val="000000"/>
                </a:solidFill>
                <a:latin typeface="Arial"/>
                <a:ea typeface="Arial"/>
                <a:cs typeface="Arial"/>
                <a:sym typeface="Arial"/>
              </a:rPr>
              <a:t>- Điều hướngtrong một mảng:each(), current(), reset(),end(), </a:t>
            </a:r>
          </a:p>
          <a:p>
            <a:pPr algn="l">
              <a:lnSpc>
                <a:spcPts val="4620"/>
              </a:lnSpc>
            </a:pPr>
            <a:r>
              <a:rPr lang="en-US" sz="3300">
                <a:solidFill>
                  <a:srgbClr val="000000"/>
                </a:solidFill>
                <a:latin typeface="Arial"/>
                <a:ea typeface="Arial"/>
                <a:cs typeface="Arial"/>
                <a:sym typeface="Arial"/>
              </a:rPr>
              <a:t>next(), pos() vàprev():</a:t>
            </a:r>
          </a:p>
          <a:p>
            <a:pPr algn="l">
              <a:lnSpc>
                <a:spcPts val="4620"/>
              </a:lnSpc>
            </a:pPr>
            <a:r>
              <a:rPr lang="en-US" sz="3300">
                <a:solidFill>
                  <a:srgbClr val="000000"/>
                </a:solidFill>
                <a:latin typeface="Arial"/>
                <a:ea typeface="Arial"/>
                <a:cs typeface="Arial"/>
                <a:sym typeface="Arial"/>
              </a:rPr>
              <a:t> $value = kết thúc($mảng);</a:t>
            </a:r>
          </a:p>
          <a:p>
            <a:pPr algn="l">
              <a:lnSpc>
                <a:spcPts val="4620"/>
              </a:lnSpc>
            </a:pPr>
            <a:r>
              <a:rPr lang="en-US" sz="3300">
                <a:solidFill>
                  <a:srgbClr val="000000"/>
                </a:solidFill>
                <a:latin typeface="Arial"/>
                <a:ea typeface="Arial"/>
                <a:cs typeface="Arial"/>
                <a:sym typeface="Arial"/>
              </a:rPr>
              <a:t> trong khi($giá trị){</a:t>
            </a:r>
          </a:p>
          <a:p>
            <a:pPr algn="l">
              <a:lnSpc>
                <a:spcPts val="4620"/>
              </a:lnSpc>
            </a:pPr>
            <a:r>
              <a:rPr lang="en-US" sz="3300">
                <a:solidFill>
                  <a:srgbClr val="000000"/>
                </a:solidFill>
                <a:latin typeface="Arial"/>
                <a:ea typeface="Arial"/>
                <a:cs typeface="Arial"/>
                <a:sym typeface="Arial"/>
              </a:rPr>
              <a:t> echo "$giátrị&lt;br /&gt;";</a:t>
            </a:r>
          </a:p>
          <a:p>
            <a:pPr algn="l">
              <a:lnSpc>
                <a:spcPts val="4620"/>
              </a:lnSpc>
            </a:pPr>
            <a:r>
              <a:rPr lang="en-US" sz="3300">
                <a:solidFill>
                  <a:srgbClr val="000000"/>
                </a:solidFill>
                <a:latin typeface="Arial"/>
                <a:ea typeface="Arial"/>
                <a:cs typeface="Arial"/>
                <a:sym typeface="Arial"/>
              </a:rPr>
              <a:t> $value =prev($array);</a:t>
            </a:r>
          </a:p>
          <a:p>
            <a:pPr algn="l">
              <a:lnSpc>
                <a:spcPts val="4620"/>
              </a:lnSpc>
            </a:pPr>
            <a:r>
              <a:rPr lang="en-US" sz="3300">
                <a:solidFill>
                  <a:srgbClr val="000000"/>
                </a:solidFill>
                <a:latin typeface="Arial"/>
                <a:ea typeface="Arial"/>
                <a:cs typeface="Arial"/>
                <a:sym typeface="Arial"/>
              </a:rPr>
              <a:t> }</a:t>
            </a:r>
          </a:p>
          <a:p>
            <a:pPr algn="l">
              <a:lnSpc>
                <a:spcPts val="4620"/>
              </a:lnSpc>
            </a:pPr>
            <a:r>
              <a:rPr lang="en-US" sz="3300">
                <a:solidFill>
                  <a:srgbClr val="000000"/>
                </a:solidFill>
                <a:latin typeface="Arial"/>
                <a:ea typeface="Arial"/>
                <a:cs typeface="Arial"/>
                <a:sym typeface="Arial"/>
              </a:rPr>
              <a:t>- Áp dụng bất kỳ hàmnào cho từngphần tử trong một mảng: array_walk():</a:t>
            </a:r>
          </a:p>
          <a:p>
            <a:pPr algn="l">
              <a:lnSpc>
                <a:spcPts val="4620"/>
              </a:lnSpc>
            </a:pPr>
            <a:r>
              <a:rPr lang="en-US" sz="3300">
                <a:solidFill>
                  <a:srgbClr val="000000"/>
                </a:solidFill>
                <a:latin typeface="Arial"/>
                <a:ea typeface="Arial"/>
                <a:cs typeface="Arial"/>
                <a:sym typeface="Arial"/>
              </a:rPr>
              <a:t> hàm my_print($value){</a:t>
            </a:r>
          </a:p>
          <a:p>
            <a:pPr algn="l">
              <a:lnSpc>
                <a:spcPts val="4620"/>
              </a:lnSpc>
            </a:pPr>
            <a:r>
              <a:rPr lang="en-US" sz="3300">
                <a:solidFill>
                  <a:srgbClr val="000000"/>
                </a:solidFill>
                <a:latin typeface="Arial"/>
                <a:ea typeface="Arial"/>
                <a:cs typeface="Arial"/>
                <a:sym typeface="Arial"/>
              </a:rPr>
              <a:t> echo "$giátrị&lt;br /&gt;";</a:t>
            </a:r>
          </a:p>
          <a:p>
            <a:pPr algn="l">
              <a:lnSpc>
                <a:spcPts val="4620"/>
              </a:lnSpc>
            </a:pPr>
            <a:r>
              <a:rPr lang="en-US" sz="3300">
                <a:solidFill>
                  <a:srgbClr val="000000"/>
                </a:solidFill>
                <a:latin typeface="Arial"/>
                <a:ea typeface="Arial"/>
                <a:cs typeface="Arial"/>
                <a:sym typeface="Arial"/>
              </a:rPr>
              <a:t> }</a:t>
            </a:r>
          </a:p>
          <a:p>
            <a:pPr algn="l">
              <a:lnSpc>
                <a:spcPts val="4620"/>
              </a:lnSpc>
            </a:pPr>
            <a:r>
              <a:rPr lang="en-US" sz="3300">
                <a:solidFill>
                  <a:srgbClr val="000000"/>
                </a:solidFill>
                <a:latin typeface="Arial"/>
                <a:ea typeface="Arial"/>
                <a:cs typeface="Arial"/>
                <a:sym typeface="Arial"/>
              </a:rPr>
              <a:t> array_walk($array, 'bảnin của tôi');</a:t>
            </a:r>
          </a:p>
          <a:p>
            <a:pPr algn="l">
              <a:lnSpc>
                <a:spcPts val="4620"/>
              </a:lnSpc>
              <a:spcBef>
                <a:spcPct val="0"/>
              </a:spcBef>
            </a:pPr>
            <a:endParaRPr lang="en-US" sz="3300">
              <a:solidFill>
                <a:srgbClr val="000000"/>
              </a:solidFill>
              <a:latin typeface="Arial"/>
              <a:ea typeface="Arial"/>
              <a:cs typeface="Arial"/>
              <a:sym typeface="Arial"/>
            </a:endParaRPr>
          </a:p>
        </p:txBody>
      </p:sp>
      <p:sp>
        <p:nvSpPr>
          <p:cNvPr id="8" name="TextBox 4">
            <a:extLst>
              <a:ext uri="{FF2B5EF4-FFF2-40B4-BE49-F238E27FC236}">
                <a16:creationId xmlns:a16="http://schemas.microsoft.com/office/drawing/2014/main" id="{1097C84E-B2FE-1945-DFE1-D301042D7E2A}"/>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3052322" y="2930981"/>
            <a:ext cx="7294711" cy="6693086"/>
          </a:xfrm>
          <a:custGeom>
            <a:avLst/>
            <a:gdLst/>
            <a:ahLst/>
            <a:cxnLst/>
            <a:rect l="l" t="t" r="r" b="b"/>
            <a:pathLst>
              <a:path w="7294711" h="6693086">
                <a:moveTo>
                  <a:pt x="0" y="0"/>
                </a:moveTo>
                <a:lnTo>
                  <a:pt x="7294712" y="0"/>
                </a:lnTo>
                <a:lnTo>
                  <a:pt x="7294712" y="6693086"/>
                </a:lnTo>
                <a:lnTo>
                  <a:pt x="0" y="6693086"/>
                </a:lnTo>
                <a:lnTo>
                  <a:pt x="0" y="0"/>
                </a:lnTo>
                <a:close/>
              </a:path>
            </a:pathLst>
          </a:custGeom>
          <a:blipFill>
            <a:blip r:embed="rId3"/>
            <a:stretch>
              <a:fillRect/>
            </a:stretch>
          </a:blipFill>
        </p:spPr>
      </p:sp>
      <p:sp>
        <p:nvSpPr>
          <p:cNvPr id="7" name="TextBox 7"/>
          <p:cNvSpPr txBox="1"/>
          <p:nvPr/>
        </p:nvSpPr>
        <p:spPr>
          <a:xfrm>
            <a:off x="1401894" y="1832921"/>
            <a:ext cx="11834949" cy="1098060"/>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Thực hiện các thao tác mảng khác</a:t>
            </a:r>
          </a:p>
          <a:p>
            <a:pPr algn="l">
              <a:lnSpc>
                <a:spcPts val="2688"/>
              </a:lnSpc>
            </a:pPr>
            <a:endParaRPr lang="en-US" sz="3868" b="1">
              <a:solidFill>
                <a:srgbClr val="003EA8"/>
              </a:solidFill>
              <a:latin typeface="Arial Bold"/>
              <a:ea typeface="Arial Bold"/>
              <a:cs typeface="Arial Bold"/>
              <a:sym typeface="Arial Bold"/>
            </a:endParaRPr>
          </a:p>
        </p:txBody>
      </p:sp>
      <p:sp>
        <p:nvSpPr>
          <p:cNvPr id="8" name="TextBox 4">
            <a:extLst>
              <a:ext uri="{FF2B5EF4-FFF2-40B4-BE49-F238E27FC236}">
                <a16:creationId xmlns:a16="http://schemas.microsoft.com/office/drawing/2014/main" id="{BE03060F-6ADE-199D-5366-71E5C1DAFE63}"/>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8554279" y="2816267"/>
            <a:ext cx="9007914" cy="5294855"/>
          </a:xfrm>
          <a:custGeom>
            <a:avLst/>
            <a:gdLst/>
            <a:ahLst/>
            <a:cxnLst/>
            <a:rect l="l" t="t" r="r" b="b"/>
            <a:pathLst>
              <a:path w="9007914" h="5294855">
                <a:moveTo>
                  <a:pt x="0" y="0"/>
                </a:moveTo>
                <a:lnTo>
                  <a:pt x="9007914" y="0"/>
                </a:lnTo>
                <a:lnTo>
                  <a:pt x="9007914" y="5294856"/>
                </a:lnTo>
                <a:lnTo>
                  <a:pt x="0" y="5294856"/>
                </a:lnTo>
                <a:lnTo>
                  <a:pt x="0" y="0"/>
                </a:lnTo>
                <a:close/>
              </a:path>
            </a:pathLst>
          </a:custGeom>
          <a:blipFill>
            <a:blip r:embed="rId3"/>
            <a:stretch>
              <a:fillRect/>
            </a:stretch>
          </a:blipFill>
        </p:spPr>
      </p:sp>
      <p:sp>
        <p:nvSpPr>
          <p:cNvPr id="7" name="TextBox 7"/>
          <p:cNvSpPr txBox="1"/>
          <p:nvPr/>
        </p:nvSpPr>
        <p:spPr>
          <a:xfrm>
            <a:off x="1401894" y="1832921"/>
            <a:ext cx="11834949" cy="1098060"/>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Thực hiện các thao tác mảng khác</a:t>
            </a:r>
          </a:p>
          <a:p>
            <a:pPr algn="l">
              <a:lnSpc>
                <a:spcPts val="2688"/>
              </a:lnSpc>
            </a:pPr>
            <a:endParaRPr lang="en-US" sz="3868" b="1">
              <a:solidFill>
                <a:srgbClr val="003EA8"/>
              </a:solidFill>
              <a:latin typeface="Arial Bold"/>
              <a:ea typeface="Arial Bold"/>
              <a:cs typeface="Arial Bold"/>
              <a:sym typeface="Arial Bold"/>
            </a:endParaRPr>
          </a:p>
        </p:txBody>
      </p:sp>
      <p:sp>
        <p:nvSpPr>
          <p:cNvPr id="8" name="TextBox 8"/>
          <p:cNvSpPr txBox="1"/>
          <p:nvPr/>
        </p:nvSpPr>
        <p:spPr>
          <a:xfrm>
            <a:off x="1028701" y="2788106"/>
            <a:ext cx="7505700" cy="5715604"/>
          </a:xfrm>
          <a:prstGeom prst="rect">
            <a:avLst/>
          </a:prstGeom>
        </p:spPr>
        <p:txBody>
          <a:bodyPr wrap="square" lIns="0" tIns="0" rIns="0" bIns="0" rtlCol="0" anchor="t">
            <a:spAutoFit/>
          </a:bodyPr>
          <a:lstStyle/>
          <a:p>
            <a:pPr algn="l">
              <a:lnSpc>
                <a:spcPts val="5040"/>
              </a:lnSpc>
              <a:spcBef>
                <a:spcPct val="0"/>
              </a:spcBef>
            </a:pPr>
            <a:r>
              <a:rPr lang="en-US" sz="3600" dirty="0" err="1">
                <a:solidFill>
                  <a:srgbClr val="000000"/>
                </a:solidFill>
                <a:latin typeface="Arial"/>
                <a:ea typeface="Arial"/>
                <a:cs typeface="Arial"/>
                <a:sym typeface="Arial"/>
              </a:rPr>
              <a:t>Đếm</a:t>
            </a:r>
            <a:r>
              <a:rPr lang="en-US" sz="3600" dirty="0">
                <a:solidFill>
                  <a:srgbClr val="000000"/>
                </a:solidFill>
                <a:latin typeface="Arial"/>
                <a:ea typeface="Arial"/>
                <a:cs typeface="Arial"/>
                <a:sym typeface="Arial"/>
              </a:rPr>
              <a:t> </a:t>
            </a:r>
            <a:r>
              <a:rPr lang="en-US" sz="3600" dirty="0" err="1">
                <a:solidFill>
                  <a:srgbClr val="000000"/>
                </a:solidFill>
                <a:latin typeface="Arial"/>
                <a:ea typeface="Arial"/>
                <a:cs typeface="Arial"/>
                <a:sym typeface="Arial"/>
              </a:rPr>
              <a:t>các</a:t>
            </a:r>
            <a:r>
              <a:rPr lang="en-US" sz="3600" dirty="0">
                <a:solidFill>
                  <a:srgbClr val="000000"/>
                </a:solidFill>
                <a:latin typeface="Arial"/>
                <a:ea typeface="Arial"/>
                <a:cs typeface="Arial"/>
                <a:sym typeface="Arial"/>
              </a:rPr>
              <a:t> </a:t>
            </a:r>
            <a:r>
              <a:rPr lang="en-US" sz="3600" dirty="0" err="1">
                <a:solidFill>
                  <a:srgbClr val="000000"/>
                </a:solidFill>
                <a:latin typeface="Arial"/>
                <a:ea typeface="Arial"/>
                <a:cs typeface="Arial"/>
                <a:sym typeface="Arial"/>
              </a:rPr>
              <a:t>phần</a:t>
            </a:r>
            <a:r>
              <a:rPr lang="en-US" sz="3600" dirty="0">
                <a:solidFill>
                  <a:srgbClr val="000000"/>
                </a:solidFill>
                <a:latin typeface="Arial"/>
                <a:ea typeface="Arial"/>
                <a:cs typeface="Arial"/>
                <a:sym typeface="Arial"/>
              </a:rPr>
              <a:t> </a:t>
            </a:r>
            <a:r>
              <a:rPr lang="en-US" sz="3600" dirty="0" err="1">
                <a:solidFill>
                  <a:srgbClr val="000000"/>
                </a:solidFill>
                <a:latin typeface="Arial"/>
                <a:ea typeface="Arial"/>
                <a:cs typeface="Arial"/>
                <a:sym typeface="Arial"/>
              </a:rPr>
              <a:t>tử</a:t>
            </a:r>
            <a:r>
              <a:rPr lang="en-US" sz="3600" dirty="0">
                <a:solidFill>
                  <a:srgbClr val="000000"/>
                </a:solidFill>
                <a:latin typeface="Arial"/>
                <a:ea typeface="Arial"/>
                <a:cs typeface="Arial"/>
                <a:sym typeface="Arial"/>
              </a:rPr>
              <a:t> </a:t>
            </a:r>
            <a:r>
              <a:rPr lang="en-US" sz="3600" dirty="0" err="1">
                <a:solidFill>
                  <a:srgbClr val="000000"/>
                </a:solidFill>
                <a:latin typeface="Arial"/>
                <a:ea typeface="Arial"/>
                <a:cs typeface="Arial"/>
                <a:sym typeface="Arial"/>
              </a:rPr>
              <a:t>trong</a:t>
            </a:r>
            <a:r>
              <a:rPr lang="en-US" sz="3600" dirty="0">
                <a:solidFill>
                  <a:srgbClr val="000000"/>
                </a:solidFill>
                <a:latin typeface="Arial"/>
                <a:ea typeface="Arial"/>
                <a:cs typeface="Arial"/>
                <a:sym typeface="Arial"/>
              </a:rPr>
              <a:t> </a:t>
            </a:r>
            <a:r>
              <a:rPr lang="en-US" sz="3600" dirty="0" err="1">
                <a:solidFill>
                  <a:srgbClr val="000000"/>
                </a:solidFill>
                <a:latin typeface="Arial"/>
                <a:ea typeface="Arial"/>
                <a:cs typeface="Arial"/>
                <a:sym typeface="Arial"/>
              </a:rPr>
              <a:t>một</a:t>
            </a:r>
            <a:r>
              <a:rPr lang="en-US" sz="3600" dirty="0">
                <a:solidFill>
                  <a:srgbClr val="000000"/>
                </a:solidFill>
                <a:latin typeface="Arial"/>
                <a:ea typeface="Arial"/>
                <a:cs typeface="Arial"/>
                <a:sym typeface="Arial"/>
              </a:rPr>
              <a:t> </a:t>
            </a:r>
            <a:r>
              <a:rPr lang="en-US" sz="3600" dirty="0" err="1">
                <a:solidFill>
                  <a:srgbClr val="000000"/>
                </a:solidFill>
                <a:latin typeface="Arial"/>
                <a:ea typeface="Arial"/>
                <a:cs typeface="Arial"/>
                <a:sym typeface="Arial"/>
              </a:rPr>
              <a:t>mảng</a:t>
            </a:r>
            <a:r>
              <a:rPr lang="en-US" sz="3600" dirty="0">
                <a:solidFill>
                  <a:srgbClr val="000000"/>
                </a:solidFill>
                <a:latin typeface="Arial"/>
                <a:ea typeface="Arial"/>
                <a:cs typeface="Arial"/>
                <a:sym typeface="Arial"/>
              </a:rPr>
              <a:t>: count(), </a:t>
            </a:r>
            <a:r>
              <a:rPr lang="en-US" sz="3600" dirty="0" err="1">
                <a:solidFill>
                  <a:srgbClr val="000000"/>
                </a:solidFill>
                <a:latin typeface="Arial"/>
                <a:ea typeface="Arial"/>
                <a:cs typeface="Arial"/>
                <a:sym typeface="Arial"/>
              </a:rPr>
              <a:t>sizeof</a:t>
            </a:r>
            <a:r>
              <a:rPr lang="en-US" sz="3600" dirty="0">
                <a:solidFill>
                  <a:srgbClr val="000000"/>
                </a:solidFill>
                <a:latin typeface="Arial"/>
                <a:ea typeface="Arial"/>
                <a:cs typeface="Arial"/>
                <a:sym typeface="Arial"/>
              </a:rPr>
              <a:t>() </a:t>
            </a:r>
            <a:r>
              <a:rPr lang="en-US" sz="3600" dirty="0" err="1">
                <a:solidFill>
                  <a:srgbClr val="000000"/>
                </a:solidFill>
                <a:latin typeface="Arial"/>
                <a:ea typeface="Arial"/>
                <a:cs typeface="Arial"/>
                <a:sym typeface="Arial"/>
              </a:rPr>
              <a:t>và</a:t>
            </a:r>
            <a:r>
              <a:rPr lang="en-US" sz="3600" dirty="0">
                <a:solidFill>
                  <a:srgbClr val="000000"/>
                </a:solidFill>
                <a:latin typeface="Arial"/>
                <a:ea typeface="Arial"/>
                <a:cs typeface="Arial"/>
                <a:sym typeface="Arial"/>
              </a:rPr>
              <a:t> </a:t>
            </a:r>
          </a:p>
          <a:p>
            <a:pPr algn="l">
              <a:lnSpc>
                <a:spcPts val="5040"/>
              </a:lnSpc>
              <a:spcBef>
                <a:spcPct val="0"/>
              </a:spcBef>
            </a:pPr>
            <a:r>
              <a:rPr lang="en-US" sz="3600" dirty="0" err="1">
                <a:solidFill>
                  <a:srgbClr val="000000"/>
                </a:solidFill>
                <a:latin typeface="Arial"/>
                <a:ea typeface="Arial"/>
                <a:cs typeface="Arial"/>
                <a:sym typeface="Arial"/>
              </a:rPr>
              <a:t>array_count_values</a:t>
            </a:r>
            <a:r>
              <a:rPr lang="en-US" sz="3600" dirty="0">
                <a:solidFill>
                  <a:srgbClr val="000000"/>
                </a:solidFill>
                <a:latin typeface="Arial"/>
                <a:ea typeface="Arial"/>
                <a:cs typeface="Arial"/>
                <a:sym typeface="Arial"/>
              </a:rPr>
              <a:t>():</a:t>
            </a:r>
          </a:p>
          <a:p>
            <a:pPr algn="l">
              <a:lnSpc>
                <a:spcPts val="5040"/>
              </a:lnSpc>
              <a:spcBef>
                <a:spcPct val="0"/>
              </a:spcBef>
            </a:pPr>
            <a:r>
              <a:rPr lang="en-US" sz="3600" dirty="0">
                <a:solidFill>
                  <a:srgbClr val="000000"/>
                </a:solidFill>
                <a:latin typeface="Arial"/>
                <a:ea typeface="Arial"/>
                <a:cs typeface="Arial"/>
                <a:sym typeface="Arial"/>
              </a:rPr>
              <a:t> $array = </a:t>
            </a:r>
            <a:r>
              <a:rPr lang="en-US" sz="3600" dirty="0" err="1">
                <a:solidFill>
                  <a:srgbClr val="000000"/>
                </a:solidFill>
                <a:latin typeface="Arial"/>
                <a:ea typeface="Arial"/>
                <a:cs typeface="Arial"/>
                <a:sym typeface="Arial"/>
              </a:rPr>
              <a:t>mảng</a:t>
            </a:r>
            <a:r>
              <a:rPr lang="en-US" sz="3600" dirty="0">
                <a:solidFill>
                  <a:srgbClr val="000000"/>
                </a:solidFill>
                <a:latin typeface="Arial"/>
                <a:ea typeface="Arial"/>
                <a:cs typeface="Arial"/>
                <a:sym typeface="Arial"/>
              </a:rPr>
              <a:t>(4, 5, 1, 2, 3, 1, 2, 1);</a:t>
            </a:r>
          </a:p>
          <a:p>
            <a:pPr algn="l">
              <a:lnSpc>
                <a:spcPts val="5040"/>
              </a:lnSpc>
              <a:spcBef>
                <a:spcPct val="0"/>
              </a:spcBef>
            </a:pPr>
            <a:r>
              <a:rPr lang="en-US" sz="3600" dirty="0">
                <a:solidFill>
                  <a:srgbClr val="000000"/>
                </a:solidFill>
                <a:latin typeface="Arial"/>
                <a:ea typeface="Arial"/>
                <a:cs typeface="Arial"/>
                <a:sym typeface="Arial"/>
              </a:rPr>
              <a:t> $ac = </a:t>
            </a:r>
            <a:r>
              <a:rPr lang="en-US" sz="3600" dirty="0" err="1">
                <a:solidFill>
                  <a:srgbClr val="000000"/>
                </a:solidFill>
                <a:latin typeface="Arial"/>
                <a:ea typeface="Arial"/>
                <a:cs typeface="Arial"/>
                <a:sym typeface="Arial"/>
              </a:rPr>
              <a:t>số_giá_trị_mảng</a:t>
            </a:r>
            <a:r>
              <a:rPr lang="en-US" sz="3600" dirty="0">
                <a:solidFill>
                  <a:srgbClr val="000000"/>
                </a:solidFill>
                <a:latin typeface="Arial"/>
                <a:ea typeface="Arial"/>
                <a:cs typeface="Arial"/>
                <a:sym typeface="Arial"/>
              </a:rPr>
              <a:t>($</a:t>
            </a:r>
            <a:r>
              <a:rPr lang="en-US" sz="3600" dirty="0" err="1">
                <a:solidFill>
                  <a:srgbClr val="000000"/>
                </a:solidFill>
                <a:latin typeface="Arial"/>
                <a:ea typeface="Arial"/>
                <a:cs typeface="Arial"/>
                <a:sym typeface="Arial"/>
              </a:rPr>
              <a:t>mảng</a:t>
            </a:r>
            <a:r>
              <a:rPr lang="en-US" sz="3600" dirty="0">
                <a:solidFill>
                  <a:srgbClr val="000000"/>
                </a:solidFill>
                <a:latin typeface="Arial"/>
                <a:ea typeface="Arial"/>
                <a:cs typeface="Arial"/>
                <a:sym typeface="Arial"/>
              </a:rPr>
              <a:t>);</a:t>
            </a:r>
          </a:p>
          <a:p>
            <a:pPr algn="l">
              <a:lnSpc>
                <a:spcPts val="5040"/>
              </a:lnSpc>
              <a:spcBef>
                <a:spcPct val="0"/>
              </a:spcBef>
            </a:pPr>
            <a:r>
              <a:rPr lang="en-US" sz="3600" dirty="0">
                <a:solidFill>
                  <a:srgbClr val="000000"/>
                </a:solidFill>
                <a:latin typeface="Arial"/>
                <a:ea typeface="Arial"/>
                <a:cs typeface="Arial"/>
                <a:sym typeface="Arial"/>
              </a:rPr>
              <a:t>- </a:t>
            </a:r>
            <a:r>
              <a:rPr lang="en-US" sz="3600" dirty="0" err="1">
                <a:solidFill>
                  <a:srgbClr val="000000"/>
                </a:solidFill>
                <a:latin typeface="Arial"/>
                <a:ea typeface="Arial"/>
                <a:cs typeface="Arial"/>
                <a:sym typeface="Arial"/>
              </a:rPr>
              <a:t>Chuyển</a:t>
            </a:r>
            <a:r>
              <a:rPr lang="en-US" sz="3600" dirty="0">
                <a:solidFill>
                  <a:srgbClr val="000000"/>
                </a:solidFill>
                <a:latin typeface="Arial"/>
                <a:ea typeface="Arial"/>
                <a:cs typeface="Arial"/>
                <a:sym typeface="Arial"/>
              </a:rPr>
              <a:t> </a:t>
            </a:r>
            <a:r>
              <a:rPr lang="en-US" sz="3600" dirty="0" err="1">
                <a:solidFill>
                  <a:srgbClr val="000000"/>
                </a:solidFill>
                <a:latin typeface="Arial"/>
                <a:ea typeface="Arial"/>
                <a:cs typeface="Arial"/>
                <a:sym typeface="Arial"/>
              </a:rPr>
              <a:t>đổi</a:t>
            </a:r>
            <a:r>
              <a:rPr lang="en-US" sz="3600" dirty="0">
                <a:solidFill>
                  <a:srgbClr val="000000"/>
                </a:solidFill>
                <a:latin typeface="Arial"/>
                <a:ea typeface="Arial"/>
                <a:cs typeface="Arial"/>
                <a:sym typeface="Arial"/>
              </a:rPr>
              <a:t> </a:t>
            </a:r>
            <a:r>
              <a:rPr lang="en-US" sz="3600" dirty="0" err="1">
                <a:solidFill>
                  <a:srgbClr val="000000"/>
                </a:solidFill>
                <a:latin typeface="Arial"/>
                <a:ea typeface="Arial"/>
                <a:cs typeface="Arial"/>
                <a:sym typeface="Arial"/>
              </a:rPr>
              <a:t>mảng</a:t>
            </a:r>
            <a:r>
              <a:rPr lang="en-US" sz="3600" dirty="0">
                <a:solidFill>
                  <a:srgbClr val="000000"/>
                </a:solidFill>
                <a:latin typeface="Arial"/>
                <a:ea typeface="Arial"/>
                <a:cs typeface="Arial"/>
                <a:sym typeface="Arial"/>
              </a:rPr>
              <a:t> </a:t>
            </a:r>
            <a:r>
              <a:rPr lang="en-US" sz="3600" dirty="0" err="1">
                <a:solidFill>
                  <a:srgbClr val="000000"/>
                </a:solidFill>
                <a:latin typeface="Arial"/>
                <a:ea typeface="Arial"/>
                <a:cs typeface="Arial"/>
                <a:sym typeface="Arial"/>
              </a:rPr>
              <a:t>thành</a:t>
            </a:r>
            <a:r>
              <a:rPr lang="en-US" sz="3600" dirty="0">
                <a:solidFill>
                  <a:srgbClr val="000000"/>
                </a:solidFill>
                <a:latin typeface="Arial"/>
                <a:ea typeface="Arial"/>
                <a:cs typeface="Arial"/>
                <a:sym typeface="Arial"/>
              </a:rPr>
              <a:t> </a:t>
            </a:r>
            <a:r>
              <a:rPr lang="en-US" sz="3600" dirty="0" err="1">
                <a:solidFill>
                  <a:srgbClr val="000000"/>
                </a:solidFill>
                <a:latin typeface="Arial"/>
                <a:ea typeface="Arial"/>
                <a:cs typeface="Arial"/>
                <a:sym typeface="Arial"/>
              </a:rPr>
              <a:t>biến</a:t>
            </a:r>
            <a:r>
              <a:rPr lang="en-US" sz="3600" dirty="0">
                <a:solidFill>
                  <a:srgbClr val="000000"/>
                </a:solidFill>
                <a:latin typeface="Arial"/>
                <a:ea typeface="Arial"/>
                <a:cs typeface="Arial"/>
                <a:sym typeface="Arial"/>
              </a:rPr>
              <a:t> </a:t>
            </a:r>
            <a:r>
              <a:rPr lang="en-US" sz="3600" dirty="0" err="1">
                <a:solidFill>
                  <a:srgbClr val="000000"/>
                </a:solidFill>
                <a:latin typeface="Arial"/>
                <a:ea typeface="Arial"/>
                <a:cs typeface="Arial"/>
                <a:sym typeface="Arial"/>
              </a:rPr>
              <a:t>vô</a:t>
            </a:r>
            <a:r>
              <a:rPr lang="en-US" sz="3600" dirty="0">
                <a:solidFill>
                  <a:srgbClr val="000000"/>
                </a:solidFill>
                <a:latin typeface="Arial"/>
                <a:ea typeface="Arial"/>
                <a:cs typeface="Arial"/>
                <a:sym typeface="Arial"/>
              </a:rPr>
              <a:t> </a:t>
            </a:r>
            <a:r>
              <a:rPr lang="en-US" sz="3600" dirty="0" err="1">
                <a:solidFill>
                  <a:srgbClr val="000000"/>
                </a:solidFill>
                <a:latin typeface="Arial"/>
                <a:ea typeface="Arial"/>
                <a:cs typeface="Arial"/>
                <a:sym typeface="Arial"/>
              </a:rPr>
              <a:t>hướng</a:t>
            </a:r>
            <a:r>
              <a:rPr lang="en-US" sz="3600" dirty="0">
                <a:solidFill>
                  <a:srgbClr val="000000"/>
                </a:solidFill>
                <a:latin typeface="Arial"/>
                <a:ea typeface="Arial"/>
                <a:cs typeface="Arial"/>
                <a:sym typeface="Arial"/>
              </a:rPr>
              <a:t>: extract()</a:t>
            </a:r>
          </a:p>
          <a:p>
            <a:pPr algn="l">
              <a:lnSpc>
                <a:spcPts val="5040"/>
              </a:lnSpc>
              <a:spcBef>
                <a:spcPct val="0"/>
              </a:spcBef>
            </a:pPr>
            <a:r>
              <a:rPr lang="en-US" sz="3600" dirty="0" err="1">
                <a:solidFill>
                  <a:srgbClr val="000000"/>
                </a:solidFill>
                <a:latin typeface="Arial"/>
                <a:ea typeface="Arial"/>
                <a:cs typeface="Arial"/>
                <a:sym typeface="Arial"/>
              </a:rPr>
              <a:t>rích</a:t>
            </a:r>
            <a:r>
              <a:rPr lang="en-US" sz="3600" dirty="0">
                <a:solidFill>
                  <a:srgbClr val="000000"/>
                </a:solidFill>
                <a:latin typeface="Arial"/>
                <a:ea typeface="Arial"/>
                <a:cs typeface="Arial"/>
                <a:sym typeface="Arial"/>
              </a:rPr>
              <a:t> </a:t>
            </a:r>
            <a:r>
              <a:rPr lang="en-US" sz="3600" dirty="0" err="1">
                <a:solidFill>
                  <a:srgbClr val="000000"/>
                </a:solidFill>
                <a:latin typeface="Arial"/>
                <a:ea typeface="Arial"/>
                <a:cs typeface="Arial"/>
                <a:sym typeface="Arial"/>
              </a:rPr>
              <a:t>xuất</a:t>
            </a:r>
            <a:r>
              <a:rPr lang="en-US" sz="3600" dirty="0">
                <a:solidFill>
                  <a:srgbClr val="000000"/>
                </a:solidFill>
                <a:latin typeface="Arial"/>
                <a:ea typeface="Arial"/>
                <a:cs typeface="Arial"/>
                <a:sym typeface="Arial"/>
              </a:rPr>
              <a:t>(</a:t>
            </a:r>
            <a:r>
              <a:rPr lang="en-US" sz="3600" dirty="0" err="1">
                <a:solidFill>
                  <a:srgbClr val="000000"/>
                </a:solidFill>
                <a:latin typeface="Arial"/>
                <a:ea typeface="Arial"/>
                <a:cs typeface="Arial"/>
                <a:sym typeface="Arial"/>
              </a:rPr>
              <a:t>mảng</a:t>
            </a:r>
            <a:r>
              <a:rPr lang="en-US" sz="3600" dirty="0">
                <a:solidFill>
                  <a:srgbClr val="000000"/>
                </a:solidFill>
                <a:latin typeface="Arial"/>
                <a:ea typeface="Arial"/>
                <a:cs typeface="Arial"/>
                <a:sym typeface="Arial"/>
              </a:rPr>
              <a:t> </a:t>
            </a:r>
            <a:r>
              <a:rPr lang="en-US" sz="3600" dirty="0" err="1">
                <a:solidFill>
                  <a:srgbClr val="000000"/>
                </a:solidFill>
                <a:latin typeface="Arial"/>
                <a:ea typeface="Arial"/>
                <a:cs typeface="Arial"/>
                <a:sym typeface="Arial"/>
              </a:rPr>
              <a:t>var_array</a:t>
            </a:r>
            <a:r>
              <a:rPr lang="en-US" sz="3600" dirty="0">
                <a:solidFill>
                  <a:srgbClr val="000000"/>
                </a:solidFill>
                <a:latin typeface="Arial"/>
                <a:ea typeface="Arial"/>
                <a:cs typeface="Arial"/>
                <a:sym typeface="Arial"/>
              </a:rPr>
              <a:t> [, int </a:t>
            </a:r>
            <a:r>
              <a:rPr lang="en-US" sz="3600" dirty="0" err="1">
                <a:solidFill>
                  <a:srgbClr val="000000"/>
                </a:solidFill>
                <a:latin typeface="Arial"/>
                <a:ea typeface="Arial"/>
                <a:cs typeface="Arial"/>
                <a:sym typeface="Arial"/>
              </a:rPr>
              <a:t>extract_type</a:t>
            </a:r>
            <a:r>
              <a:rPr lang="en-US" sz="3600" dirty="0">
                <a:solidFill>
                  <a:srgbClr val="000000"/>
                </a:solidFill>
                <a:latin typeface="Arial"/>
                <a:ea typeface="Arial"/>
                <a:cs typeface="Arial"/>
                <a:sym typeface="Arial"/>
              </a:rPr>
              <a:t>] [, </a:t>
            </a:r>
            <a:r>
              <a:rPr lang="en-US" sz="3600" dirty="0" err="1">
                <a:solidFill>
                  <a:srgbClr val="000000"/>
                </a:solidFill>
                <a:latin typeface="Arial"/>
                <a:ea typeface="Arial"/>
                <a:cs typeface="Arial"/>
                <a:sym typeface="Arial"/>
              </a:rPr>
              <a:t>chuỗi</a:t>
            </a:r>
            <a:r>
              <a:rPr lang="en-US" sz="3600" dirty="0">
                <a:solidFill>
                  <a:srgbClr val="000000"/>
                </a:solidFill>
                <a:latin typeface="Arial"/>
                <a:ea typeface="Arial"/>
                <a:cs typeface="Arial"/>
                <a:sym typeface="Arial"/>
              </a:rPr>
              <a:t> </a:t>
            </a:r>
            <a:r>
              <a:rPr lang="en-US" sz="3600" dirty="0" err="1">
                <a:solidFill>
                  <a:srgbClr val="000000"/>
                </a:solidFill>
                <a:latin typeface="Arial"/>
                <a:ea typeface="Arial"/>
                <a:cs typeface="Arial"/>
                <a:sym typeface="Arial"/>
              </a:rPr>
              <a:t>tiền</a:t>
            </a:r>
            <a:r>
              <a:rPr lang="en-US" sz="3600" dirty="0">
                <a:solidFill>
                  <a:srgbClr val="000000"/>
                </a:solidFill>
                <a:latin typeface="Arial"/>
                <a:ea typeface="Arial"/>
                <a:cs typeface="Arial"/>
                <a:sym typeface="Arial"/>
              </a:rPr>
              <a:t> </a:t>
            </a:r>
            <a:r>
              <a:rPr lang="en-US" sz="3600" dirty="0" err="1">
                <a:solidFill>
                  <a:srgbClr val="000000"/>
                </a:solidFill>
                <a:latin typeface="Arial"/>
                <a:ea typeface="Arial"/>
                <a:cs typeface="Arial"/>
                <a:sym typeface="Arial"/>
              </a:rPr>
              <a:t>tố</a:t>
            </a:r>
            <a:r>
              <a:rPr lang="en-US" sz="3600" dirty="0">
                <a:solidFill>
                  <a:srgbClr val="000000"/>
                </a:solidFill>
                <a:latin typeface="Arial"/>
                <a:ea typeface="Arial"/>
                <a:cs typeface="Arial"/>
                <a:sym typeface="Arial"/>
              </a:rPr>
              <a:t>] );</a:t>
            </a:r>
          </a:p>
        </p:txBody>
      </p:sp>
      <p:sp>
        <p:nvSpPr>
          <p:cNvPr id="9" name="TextBox 4">
            <a:extLst>
              <a:ext uri="{FF2B5EF4-FFF2-40B4-BE49-F238E27FC236}">
                <a16:creationId xmlns:a16="http://schemas.microsoft.com/office/drawing/2014/main" id="{4FADB82B-11DF-556E-663F-E5FE4D86FBE6}"/>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401894" y="1832921"/>
            <a:ext cx="11834949" cy="1098060"/>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 Thực hiện các thao tác mảng khác</a:t>
            </a:r>
          </a:p>
          <a:p>
            <a:pPr algn="l">
              <a:lnSpc>
                <a:spcPts val="2688"/>
              </a:lnSpc>
            </a:pPr>
            <a:endParaRPr lang="en-US" sz="3868" b="1">
              <a:solidFill>
                <a:srgbClr val="003EA8"/>
              </a:solidFill>
              <a:latin typeface="Arial Bold"/>
              <a:ea typeface="Arial Bold"/>
              <a:cs typeface="Arial Bold"/>
              <a:sym typeface="Arial Bold"/>
            </a:endParaRPr>
          </a:p>
        </p:txBody>
      </p:sp>
      <p:sp>
        <p:nvSpPr>
          <p:cNvPr id="7" name="Freeform 7"/>
          <p:cNvSpPr/>
          <p:nvPr/>
        </p:nvSpPr>
        <p:spPr>
          <a:xfrm>
            <a:off x="2119101" y="2930981"/>
            <a:ext cx="11117742" cy="6535013"/>
          </a:xfrm>
          <a:custGeom>
            <a:avLst/>
            <a:gdLst/>
            <a:ahLst/>
            <a:cxnLst/>
            <a:rect l="l" t="t" r="r" b="b"/>
            <a:pathLst>
              <a:path w="11117742" h="6535013">
                <a:moveTo>
                  <a:pt x="0" y="0"/>
                </a:moveTo>
                <a:lnTo>
                  <a:pt x="11117743" y="0"/>
                </a:lnTo>
                <a:lnTo>
                  <a:pt x="11117743" y="6535013"/>
                </a:lnTo>
                <a:lnTo>
                  <a:pt x="0" y="6535013"/>
                </a:lnTo>
                <a:lnTo>
                  <a:pt x="0" y="0"/>
                </a:lnTo>
                <a:close/>
              </a:path>
            </a:pathLst>
          </a:custGeom>
          <a:blipFill>
            <a:blip r:embed="rId3"/>
            <a:stretch>
              <a:fillRect/>
            </a:stretch>
          </a:blipFill>
        </p:spPr>
      </p:sp>
      <p:sp>
        <p:nvSpPr>
          <p:cNvPr id="8" name="TextBox 4">
            <a:extLst>
              <a:ext uri="{FF2B5EF4-FFF2-40B4-BE49-F238E27FC236}">
                <a16:creationId xmlns:a16="http://schemas.microsoft.com/office/drawing/2014/main" id="{35A7EAF4-7FF4-B160-9798-7DC1BD1D6D41}"/>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2876717" y="6085680"/>
            <a:ext cx="9727487" cy="2829815"/>
          </a:xfrm>
          <a:custGeom>
            <a:avLst/>
            <a:gdLst/>
            <a:ahLst/>
            <a:cxnLst/>
            <a:rect l="l" t="t" r="r" b="b"/>
            <a:pathLst>
              <a:path w="9727487" h="2829815">
                <a:moveTo>
                  <a:pt x="0" y="0"/>
                </a:moveTo>
                <a:lnTo>
                  <a:pt x="9727487" y="0"/>
                </a:lnTo>
                <a:lnTo>
                  <a:pt x="9727487" y="2829814"/>
                </a:lnTo>
                <a:lnTo>
                  <a:pt x="0" y="2829814"/>
                </a:lnTo>
                <a:lnTo>
                  <a:pt x="0" y="0"/>
                </a:lnTo>
                <a:close/>
              </a:path>
            </a:pathLst>
          </a:custGeom>
          <a:blipFill>
            <a:blip r:embed="rId3"/>
            <a:stretch>
              <a:fillRect/>
            </a:stretch>
          </a:blipFill>
        </p:spPr>
      </p:sp>
      <p:sp>
        <p:nvSpPr>
          <p:cNvPr id="7" name="TextBox 7"/>
          <p:cNvSpPr txBox="1"/>
          <p:nvPr/>
        </p:nvSpPr>
        <p:spPr>
          <a:xfrm>
            <a:off x="1401894" y="1832921"/>
            <a:ext cx="11834949" cy="739939"/>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*Định dạng chuỗi</a:t>
            </a:r>
          </a:p>
        </p:txBody>
      </p:sp>
      <p:sp>
        <p:nvSpPr>
          <p:cNvPr id="8" name="TextBox 8"/>
          <p:cNvSpPr txBox="1"/>
          <p:nvPr/>
        </p:nvSpPr>
        <p:spPr>
          <a:xfrm>
            <a:off x="1587330" y="2772885"/>
            <a:ext cx="7264977" cy="689610"/>
          </a:xfrm>
          <a:prstGeom prst="rect">
            <a:avLst/>
          </a:prstGeom>
        </p:spPr>
        <p:txBody>
          <a:bodyPr lIns="0" tIns="0" rIns="0" bIns="0" rtlCol="0" anchor="t">
            <a:spAutoFit/>
          </a:bodyPr>
          <a:lstStyle/>
          <a:p>
            <a:pPr algn="ctr">
              <a:lnSpc>
                <a:spcPts val="5040"/>
              </a:lnSpc>
              <a:spcBef>
                <a:spcPct val="0"/>
              </a:spcBef>
            </a:pPr>
            <a:r>
              <a:rPr lang="en-US" sz="3600" b="1">
                <a:solidFill>
                  <a:srgbClr val="000000"/>
                </a:solidFill>
                <a:latin typeface="Arial Bold"/>
                <a:ea typeface="Arial Bold"/>
                <a:cs typeface="Arial Bold"/>
                <a:sym typeface="Arial Bold"/>
              </a:rPr>
              <a:t>Cắt chuỗi: chop(), ltrim() và trim()</a:t>
            </a:r>
          </a:p>
        </p:txBody>
      </p:sp>
      <p:sp>
        <p:nvSpPr>
          <p:cNvPr id="9" name="TextBox 9"/>
          <p:cNvSpPr txBox="1"/>
          <p:nvPr/>
        </p:nvSpPr>
        <p:spPr>
          <a:xfrm>
            <a:off x="796497" y="3776820"/>
            <a:ext cx="17491503" cy="1965960"/>
          </a:xfrm>
          <a:prstGeom prst="rect">
            <a:avLst/>
          </a:prstGeom>
        </p:spPr>
        <p:txBody>
          <a:bodyPr lIns="0" tIns="0" rIns="0" bIns="0" rtlCol="0" anchor="t">
            <a:spAutoFit/>
          </a:bodyPr>
          <a:lstStyle/>
          <a:p>
            <a:pPr algn="l">
              <a:lnSpc>
                <a:spcPts val="5040"/>
              </a:lnSpc>
              <a:spcBef>
                <a:spcPct val="0"/>
              </a:spcBef>
            </a:pPr>
            <a:r>
              <a:rPr lang="en-US" sz="3600">
                <a:solidFill>
                  <a:srgbClr val="000000"/>
                </a:solidFill>
                <a:latin typeface="Arial"/>
                <a:ea typeface="Arial"/>
                <a:cs typeface="Arial"/>
                <a:sym typeface="Arial"/>
              </a:rPr>
              <a:t>PHP cung cấp ba hàm hữu ích cho mục đích này. Khi bắt đầu tập lệnh, khi bạn đặt tên ngắn cho các biến đầu vào biểu mẫu, bạn có thể sử dụng hàm trim() để sắp xếp dữ liệu đầu vào như sau:</a:t>
            </a:r>
          </a:p>
        </p:txBody>
      </p:sp>
      <p:sp>
        <p:nvSpPr>
          <p:cNvPr id="10" name="TextBox 4">
            <a:extLst>
              <a:ext uri="{FF2B5EF4-FFF2-40B4-BE49-F238E27FC236}">
                <a16:creationId xmlns:a16="http://schemas.microsoft.com/office/drawing/2014/main" id="{1EC3467F-99E5-BBEA-41C8-6B148F11F769}"/>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330856"/>
            <a:ext cx="10161475" cy="1863563"/>
            <a:chOff x="0" y="-200025"/>
            <a:chExt cx="2676273" cy="490816"/>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028700" y="1569110"/>
            <a:ext cx="11013415" cy="778018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PHP Tags</a:t>
            </a:r>
          </a:p>
          <a:p>
            <a:pPr algn="l">
              <a:lnSpc>
                <a:spcPts val="5040"/>
              </a:lnSpc>
            </a:pPr>
            <a:r>
              <a:rPr lang="en-US" sz="3600" b="1">
                <a:solidFill>
                  <a:srgbClr val="000000"/>
                </a:solidFill>
                <a:latin typeface="Arial Bold"/>
                <a:ea typeface="Arial Bold"/>
                <a:cs typeface="Arial Bold"/>
                <a:sym typeface="Arial Bold"/>
              </a:rPr>
              <a:t>Mã PHP trong ví dụ trước bắt đầu bằng &lt;?php và kết thúc bằng ?&gt;</a:t>
            </a:r>
          </a:p>
          <a:p>
            <a:pPr algn="l">
              <a:lnSpc>
                <a:spcPts val="5040"/>
              </a:lnSpc>
            </a:pPr>
            <a:r>
              <a:rPr lang="en-US" sz="3600" b="1">
                <a:solidFill>
                  <a:srgbClr val="000000"/>
                </a:solidFill>
                <a:latin typeface="Arial Bold"/>
                <a:ea typeface="Arial Bold"/>
                <a:cs typeface="Arial Bold"/>
                <a:sym typeface="Arial Bold"/>
              </a:rPr>
              <a:t>VD:</a:t>
            </a: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4200"/>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2501"/>
              </a:lnSpc>
            </a:pPr>
            <a:endParaRPr lang="en-US" sz="3600" b="1">
              <a:solidFill>
                <a:srgbClr val="000000"/>
              </a:solidFill>
              <a:latin typeface="Arial Bold"/>
              <a:ea typeface="Arial Bold"/>
              <a:cs typeface="Arial Bold"/>
              <a:sym typeface="Arial Bold"/>
            </a:endParaRPr>
          </a:p>
        </p:txBody>
      </p:sp>
      <p:sp>
        <p:nvSpPr>
          <p:cNvPr id="7" name="Freeform 7"/>
          <p:cNvSpPr/>
          <p:nvPr/>
        </p:nvSpPr>
        <p:spPr>
          <a:xfrm>
            <a:off x="796497" y="4475964"/>
            <a:ext cx="9612514" cy="1335071"/>
          </a:xfrm>
          <a:custGeom>
            <a:avLst/>
            <a:gdLst/>
            <a:ahLst/>
            <a:cxnLst/>
            <a:rect l="l" t="t" r="r" b="b"/>
            <a:pathLst>
              <a:path w="9612514" h="1335071">
                <a:moveTo>
                  <a:pt x="0" y="0"/>
                </a:moveTo>
                <a:lnTo>
                  <a:pt x="9612514" y="0"/>
                </a:lnTo>
                <a:lnTo>
                  <a:pt x="9612514" y="1335072"/>
                </a:lnTo>
                <a:lnTo>
                  <a:pt x="0" y="1335072"/>
                </a:lnTo>
                <a:lnTo>
                  <a:pt x="0" y="0"/>
                </a:lnTo>
                <a:close/>
              </a:path>
            </a:pathLst>
          </a:custGeom>
          <a:blipFill>
            <a:blip r:embed="rId3"/>
            <a:stretch>
              <a:fillRect/>
            </a:stretch>
          </a:blipFill>
        </p:spPr>
      </p:sp>
      <p:sp>
        <p:nvSpPr>
          <p:cNvPr id="8" name="Freeform 8"/>
          <p:cNvSpPr/>
          <p:nvPr/>
        </p:nvSpPr>
        <p:spPr>
          <a:xfrm>
            <a:off x="927912" y="6068367"/>
            <a:ext cx="9349684" cy="1624699"/>
          </a:xfrm>
          <a:custGeom>
            <a:avLst/>
            <a:gdLst/>
            <a:ahLst/>
            <a:cxnLst/>
            <a:rect l="l" t="t" r="r" b="b"/>
            <a:pathLst>
              <a:path w="9349684" h="1624699">
                <a:moveTo>
                  <a:pt x="0" y="0"/>
                </a:moveTo>
                <a:lnTo>
                  <a:pt x="9349684" y="0"/>
                </a:lnTo>
                <a:lnTo>
                  <a:pt x="9349684" y="1624699"/>
                </a:lnTo>
                <a:lnTo>
                  <a:pt x="0" y="1624699"/>
                </a:lnTo>
                <a:lnTo>
                  <a:pt x="0" y="0"/>
                </a:lnTo>
                <a:close/>
              </a:path>
            </a:pathLst>
          </a:custGeom>
          <a:blipFill>
            <a:blip r:embed="rId4"/>
            <a:stretch>
              <a:fillRect/>
            </a:stretch>
          </a:blipFill>
        </p:spPr>
      </p:sp>
      <p:sp>
        <p:nvSpPr>
          <p:cNvPr id="9" name="TextBox 4">
            <a:extLst>
              <a:ext uri="{FF2B5EF4-FFF2-40B4-BE49-F238E27FC236}">
                <a16:creationId xmlns:a16="http://schemas.microsoft.com/office/drawing/2014/main" id="{FD2EC84B-4869-F0E4-FE42-4A80CA0CCCFB}"/>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401894" y="1832921"/>
            <a:ext cx="11834949" cy="1425739"/>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*Lọc chuỗi để xuất ra trình duyệt bằng htmlspecialchars() </a:t>
            </a:r>
          </a:p>
        </p:txBody>
      </p:sp>
      <p:sp>
        <p:nvSpPr>
          <p:cNvPr id="7" name="TextBox 7"/>
          <p:cNvSpPr txBox="1"/>
          <p:nvPr/>
        </p:nvSpPr>
        <p:spPr>
          <a:xfrm>
            <a:off x="958072" y="3458685"/>
            <a:ext cx="17259300" cy="1327785"/>
          </a:xfrm>
          <a:prstGeom prst="rect">
            <a:avLst/>
          </a:prstGeom>
        </p:spPr>
        <p:txBody>
          <a:bodyPr lIns="0" tIns="0" rIns="0" bIns="0" rtlCol="0" anchor="t">
            <a:spAutoFit/>
          </a:bodyPr>
          <a:lstStyle/>
          <a:p>
            <a:pPr algn="l">
              <a:lnSpc>
                <a:spcPts val="5040"/>
              </a:lnSpc>
              <a:spcBef>
                <a:spcPct val="0"/>
              </a:spcBef>
            </a:pPr>
            <a:r>
              <a:rPr lang="en-US" sz="3600">
                <a:solidFill>
                  <a:srgbClr val="000000"/>
                </a:solidFill>
                <a:latin typeface="Arial"/>
                <a:ea typeface="Arial"/>
                <a:cs typeface="Arial"/>
                <a:sym typeface="Arial"/>
              </a:rPr>
              <a:t>Hàm htmlspecialchars() chuyển đổi các ký tự có ý nghĩa đặc biệt trong HTML thành thực thể HTML tương đương. Ví dụ, ký tự &lt; được chuyển đổi thành thực thể &lt;.</a:t>
            </a:r>
          </a:p>
        </p:txBody>
      </p:sp>
      <p:sp>
        <p:nvSpPr>
          <p:cNvPr id="8" name="TextBox 8"/>
          <p:cNvSpPr txBox="1"/>
          <p:nvPr/>
        </p:nvSpPr>
        <p:spPr>
          <a:xfrm>
            <a:off x="1028700" y="5736630"/>
            <a:ext cx="17259300" cy="1965960"/>
          </a:xfrm>
          <a:prstGeom prst="rect">
            <a:avLst/>
          </a:prstGeom>
        </p:spPr>
        <p:txBody>
          <a:bodyPr lIns="0" tIns="0" rIns="0" bIns="0" rtlCol="0" anchor="t">
            <a:spAutoFit/>
          </a:bodyPr>
          <a:lstStyle/>
          <a:p>
            <a:pPr algn="l">
              <a:lnSpc>
                <a:spcPts val="5040"/>
              </a:lnSpc>
            </a:pPr>
            <a:r>
              <a:rPr lang="en-US" sz="3600">
                <a:solidFill>
                  <a:srgbClr val="000000"/>
                </a:solidFill>
                <a:latin typeface="Arial"/>
                <a:ea typeface="Arial"/>
                <a:cs typeface="Arial"/>
                <a:sym typeface="Arial"/>
              </a:rPr>
              <a:t>Nguyên mẫu của hàm này như sau:</a:t>
            </a:r>
          </a:p>
          <a:p>
            <a:pPr algn="l">
              <a:lnSpc>
                <a:spcPts val="5040"/>
              </a:lnSpc>
              <a:spcBef>
                <a:spcPct val="0"/>
              </a:spcBef>
            </a:pPr>
            <a:r>
              <a:rPr lang="en-US" sz="3600">
                <a:solidFill>
                  <a:srgbClr val="000000"/>
                </a:solidFill>
                <a:latin typeface="Arial"/>
                <a:ea typeface="Arial"/>
                <a:cs typeface="Arial"/>
                <a:sym typeface="Arial"/>
              </a:rPr>
              <a:t>Chuỗi htmlspecialchars (chuỗi chuỗi [, int flags = ENT_COMPAT | ENT_HTML401 [, mã hóa chuỗi = 'UTF-8' [, bool double_encode = true ]]])</a:t>
            </a:r>
          </a:p>
        </p:txBody>
      </p:sp>
      <p:sp>
        <p:nvSpPr>
          <p:cNvPr id="9" name="TextBox 4">
            <a:extLst>
              <a:ext uri="{FF2B5EF4-FFF2-40B4-BE49-F238E27FC236}">
                <a16:creationId xmlns:a16="http://schemas.microsoft.com/office/drawing/2014/main" id="{706547E6-9371-6188-8229-3D20DD6B06C5}"/>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1401894" y="3601560"/>
            <a:ext cx="15284360" cy="6173767"/>
          </a:xfrm>
          <a:custGeom>
            <a:avLst/>
            <a:gdLst/>
            <a:ahLst/>
            <a:cxnLst/>
            <a:rect l="l" t="t" r="r" b="b"/>
            <a:pathLst>
              <a:path w="15284360" h="6173767">
                <a:moveTo>
                  <a:pt x="0" y="0"/>
                </a:moveTo>
                <a:lnTo>
                  <a:pt x="15284361" y="0"/>
                </a:lnTo>
                <a:lnTo>
                  <a:pt x="15284361" y="6173767"/>
                </a:lnTo>
                <a:lnTo>
                  <a:pt x="0" y="6173767"/>
                </a:lnTo>
                <a:lnTo>
                  <a:pt x="0" y="0"/>
                </a:lnTo>
                <a:close/>
              </a:path>
            </a:pathLst>
          </a:custGeom>
          <a:blipFill>
            <a:blip r:embed="rId3"/>
            <a:stretch>
              <a:fillRect/>
            </a:stretch>
          </a:blipFill>
        </p:spPr>
      </p:sp>
      <p:sp>
        <p:nvSpPr>
          <p:cNvPr id="7" name="TextBox 7"/>
          <p:cNvSpPr txBox="1"/>
          <p:nvPr/>
        </p:nvSpPr>
        <p:spPr>
          <a:xfrm>
            <a:off x="1401894" y="1832921"/>
            <a:ext cx="11834949" cy="1425739"/>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*Lọc chuỗi để xuất ra trình duyệt bằng htmlspecialchars() </a:t>
            </a:r>
          </a:p>
        </p:txBody>
      </p:sp>
      <p:sp>
        <p:nvSpPr>
          <p:cNvPr id="8" name="TextBox 4">
            <a:extLst>
              <a:ext uri="{FF2B5EF4-FFF2-40B4-BE49-F238E27FC236}">
                <a16:creationId xmlns:a16="http://schemas.microsoft.com/office/drawing/2014/main" id="{73AE9E0A-92D1-C7DE-AFCB-BF8C9A3D9E5E}"/>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2315229" y="2279091"/>
            <a:ext cx="12857947" cy="7521899"/>
          </a:xfrm>
          <a:custGeom>
            <a:avLst/>
            <a:gdLst/>
            <a:ahLst/>
            <a:cxnLst/>
            <a:rect l="l" t="t" r="r" b="b"/>
            <a:pathLst>
              <a:path w="12857947" h="7521899">
                <a:moveTo>
                  <a:pt x="0" y="0"/>
                </a:moveTo>
                <a:lnTo>
                  <a:pt x="12857947" y="0"/>
                </a:lnTo>
                <a:lnTo>
                  <a:pt x="12857947" y="7521898"/>
                </a:lnTo>
                <a:lnTo>
                  <a:pt x="0" y="7521898"/>
                </a:lnTo>
                <a:lnTo>
                  <a:pt x="0" y="0"/>
                </a:lnTo>
                <a:close/>
              </a:path>
            </a:pathLst>
          </a:custGeom>
          <a:blipFill>
            <a:blip r:embed="rId3"/>
            <a:stretch>
              <a:fillRect/>
            </a:stretch>
          </a:blipFill>
        </p:spPr>
      </p:sp>
      <p:sp>
        <p:nvSpPr>
          <p:cNvPr id="7" name="TextBox 7"/>
          <p:cNvSpPr txBox="1"/>
          <p:nvPr/>
        </p:nvSpPr>
        <p:spPr>
          <a:xfrm>
            <a:off x="1401894" y="1832921"/>
            <a:ext cx="16263149" cy="739939"/>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*Lọc chuỗi để xuất ra trình duyệt bằng htmlspecialchars() </a:t>
            </a:r>
          </a:p>
        </p:txBody>
      </p:sp>
      <p:sp>
        <p:nvSpPr>
          <p:cNvPr id="8" name="TextBox 4">
            <a:extLst>
              <a:ext uri="{FF2B5EF4-FFF2-40B4-BE49-F238E27FC236}">
                <a16:creationId xmlns:a16="http://schemas.microsoft.com/office/drawing/2014/main" id="{463D1A91-B561-0BAC-4F24-6CACFD9FD847}"/>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3595946" y="4214970"/>
            <a:ext cx="9092966" cy="5732139"/>
          </a:xfrm>
          <a:custGeom>
            <a:avLst/>
            <a:gdLst/>
            <a:ahLst/>
            <a:cxnLst/>
            <a:rect l="l" t="t" r="r" b="b"/>
            <a:pathLst>
              <a:path w="9092966" h="5732139">
                <a:moveTo>
                  <a:pt x="0" y="0"/>
                </a:moveTo>
                <a:lnTo>
                  <a:pt x="9092966" y="0"/>
                </a:lnTo>
                <a:lnTo>
                  <a:pt x="9092966" y="5732139"/>
                </a:lnTo>
                <a:lnTo>
                  <a:pt x="0" y="5732139"/>
                </a:lnTo>
                <a:lnTo>
                  <a:pt x="0" y="0"/>
                </a:lnTo>
                <a:close/>
              </a:path>
            </a:pathLst>
          </a:custGeom>
          <a:blipFill>
            <a:blip r:embed="rId3"/>
            <a:stretch>
              <a:fillRect t="-1346" b="-1346"/>
            </a:stretch>
          </a:blipFill>
        </p:spPr>
      </p:sp>
      <p:sp>
        <p:nvSpPr>
          <p:cNvPr id="7" name="TextBox 7"/>
          <p:cNvSpPr txBox="1"/>
          <p:nvPr/>
        </p:nvSpPr>
        <p:spPr>
          <a:xfrm>
            <a:off x="1401894" y="1832921"/>
            <a:ext cx="16263149" cy="739939"/>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Sử dụng Định dạng HTML: Hàm nl2br() </a:t>
            </a:r>
          </a:p>
        </p:txBody>
      </p:sp>
      <p:sp>
        <p:nvSpPr>
          <p:cNvPr id="8" name="TextBox 8"/>
          <p:cNvSpPr txBox="1"/>
          <p:nvPr/>
        </p:nvSpPr>
        <p:spPr>
          <a:xfrm>
            <a:off x="514350" y="2429985"/>
            <a:ext cx="17773650" cy="1327785"/>
          </a:xfrm>
          <a:prstGeom prst="rect">
            <a:avLst/>
          </a:prstGeom>
        </p:spPr>
        <p:txBody>
          <a:bodyPr lIns="0" tIns="0" rIns="0" bIns="0" rtlCol="0" anchor="t">
            <a:spAutoFit/>
          </a:bodyPr>
          <a:lstStyle/>
          <a:p>
            <a:pPr algn="l">
              <a:lnSpc>
                <a:spcPts val="5040"/>
              </a:lnSpc>
              <a:spcBef>
                <a:spcPct val="0"/>
              </a:spcBef>
            </a:pPr>
            <a:r>
              <a:rPr lang="en-US" sz="3600">
                <a:solidFill>
                  <a:srgbClr val="000000"/>
                </a:solidFill>
                <a:latin typeface="Arial"/>
                <a:ea typeface="Arial"/>
                <a:cs typeface="Arial"/>
                <a:sym typeface="Arial"/>
              </a:rPr>
              <a:t>Hàm nl2br() lấy một chuỗi làm tham số và thay thế tất cả các dòng mới trong đó bằng thẻ HTML . Khả năng này hữu ích để phản hồi một chuỗi dài đến trình duyệt.</a:t>
            </a:r>
          </a:p>
        </p:txBody>
      </p:sp>
      <p:sp>
        <p:nvSpPr>
          <p:cNvPr id="9" name="TextBox 4">
            <a:extLst>
              <a:ext uri="{FF2B5EF4-FFF2-40B4-BE49-F238E27FC236}">
                <a16:creationId xmlns:a16="http://schemas.microsoft.com/office/drawing/2014/main" id="{9CF250D3-28DB-3F3D-9D11-F4B1AFCB0B69}"/>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1028700" y="4854673"/>
            <a:ext cx="14177696" cy="451879"/>
          </a:xfrm>
          <a:custGeom>
            <a:avLst/>
            <a:gdLst/>
            <a:ahLst/>
            <a:cxnLst/>
            <a:rect l="l" t="t" r="r" b="b"/>
            <a:pathLst>
              <a:path w="14177696" h="451879">
                <a:moveTo>
                  <a:pt x="0" y="0"/>
                </a:moveTo>
                <a:lnTo>
                  <a:pt x="14177696" y="0"/>
                </a:lnTo>
                <a:lnTo>
                  <a:pt x="14177696" y="451878"/>
                </a:lnTo>
                <a:lnTo>
                  <a:pt x="0" y="451878"/>
                </a:lnTo>
                <a:lnTo>
                  <a:pt x="0" y="0"/>
                </a:lnTo>
                <a:close/>
              </a:path>
            </a:pathLst>
          </a:custGeom>
          <a:blipFill>
            <a:blip r:embed="rId3"/>
            <a:stretch>
              <a:fillRect/>
            </a:stretch>
          </a:blipFill>
        </p:spPr>
      </p:sp>
      <p:sp>
        <p:nvSpPr>
          <p:cNvPr id="7" name="Freeform 7"/>
          <p:cNvSpPr/>
          <p:nvPr/>
        </p:nvSpPr>
        <p:spPr>
          <a:xfrm>
            <a:off x="1199940" y="7405861"/>
            <a:ext cx="9354589" cy="519699"/>
          </a:xfrm>
          <a:custGeom>
            <a:avLst/>
            <a:gdLst/>
            <a:ahLst/>
            <a:cxnLst/>
            <a:rect l="l" t="t" r="r" b="b"/>
            <a:pathLst>
              <a:path w="9354589" h="519699">
                <a:moveTo>
                  <a:pt x="0" y="0"/>
                </a:moveTo>
                <a:lnTo>
                  <a:pt x="9354589" y="0"/>
                </a:lnTo>
                <a:lnTo>
                  <a:pt x="9354589" y="519700"/>
                </a:lnTo>
                <a:lnTo>
                  <a:pt x="0" y="519700"/>
                </a:lnTo>
                <a:lnTo>
                  <a:pt x="0" y="0"/>
                </a:lnTo>
                <a:close/>
              </a:path>
            </a:pathLst>
          </a:custGeom>
          <a:blipFill>
            <a:blip r:embed="rId4"/>
            <a:stretch>
              <a:fillRect/>
            </a:stretch>
          </a:blipFill>
        </p:spPr>
      </p:sp>
      <p:sp>
        <p:nvSpPr>
          <p:cNvPr id="8" name="TextBox 8"/>
          <p:cNvSpPr txBox="1"/>
          <p:nvPr/>
        </p:nvSpPr>
        <p:spPr>
          <a:xfrm>
            <a:off x="1401894" y="1832921"/>
            <a:ext cx="16263149" cy="739939"/>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*Nối và tách chuỗi bằng các hàm chuỗi</a:t>
            </a:r>
          </a:p>
        </p:txBody>
      </p:sp>
      <p:sp>
        <p:nvSpPr>
          <p:cNvPr id="9" name="TextBox 9"/>
          <p:cNvSpPr txBox="1"/>
          <p:nvPr/>
        </p:nvSpPr>
        <p:spPr>
          <a:xfrm>
            <a:off x="2584527" y="2511168"/>
            <a:ext cx="7730404" cy="689610"/>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Arial"/>
                <a:ea typeface="Arial"/>
                <a:cs typeface="Arial"/>
                <a:sym typeface="Arial"/>
              </a:rPr>
              <a:t>Sử dụng explode(), implode() và join()</a:t>
            </a:r>
          </a:p>
        </p:txBody>
      </p:sp>
      <p:sp>
        <p:nvSpPr>
          <p:cNvPr id="10" name="TextBox 10"/>
          <p:cNvSpPr txBox="1"/>
          <p:nvPr/>
        </p:nvSpPr>
        <p:spPr>
          <a:xfrm>
            <a:off x="405743" y="3400802"/>
            <a:ext cx="17259300" cy="1327785"/>
          </a:xfrm>
          <a:prstGeom prst="rect">
            <a:avLst/>
          </a:prstGeom>
        </p:spPr>
        <p:txBody>
          <a:bodyPr lIns="0" tIns="0" rIns="0" bIns="0" rtlCol="0" anchor="t">
            <a:spAutoFit/>
          </a:bodyPr>
          <a:lstStyle/>
          <a:p>
            <a:pPr algn="l">
              <a:lnSpc>
                <a:spcPts val="5040"/>
              </a:lnSpc>
              <a:spcBef>
                <a:spcPct val="0"/>
              </a:spcBef>
            </a:pPr>
            <a:r>
              <a:rPr lang="en-US" sz="3600">
                <a:solidFill>
                  <a:srgbClr val="000000"/>
                </a:solidFill>
                <a:latin typeface="Arial"/>
                <a:ea typeface="Arial"/>
                <a:cs typeface="Arial"/>
                <a:sym typeface="Arial"/>
              </a:rPr>
              <a:t>Hàm đầu tiên bạn có thể sử dụng cho mục đích này, explode(), có nguyên mẫu như sau:</a:t>
            </a:r>
          </a:p>
        </p:txBody>
      </p:sp>
      <p:sp>
        <p:nvSpPr>
          <p:cNvPr id="11" name="TextBox 11"/>
          <p:cNvSpPr txBox="1"/>
          <p:nvPr/>
        </p:nvSpPr>
        <p:spPr>
          <a:xfrm>
            <a:off x="514350" y="5620876"/>
            <a:ext cx="17259300" cy="1327785"/>
          </a:xfrm>
          <a:prstGeom prst="rect">
            <a:avLst/>
          </a:prstGeom>
        </p:spPr>
        <p:txBody>
          <a:bodyPr lIns="0" tIns="0" rIns="0" bIns="0" rtlCol="0" anchor="t">
            <a:spAutoFit/>
          </a:bodyPr>
          <a:lstStyle/>
          <a:p>
            <a:pPr algn="l">
              <a:lnSpc>
                <a:spcPts val="5040"/>
              </a:lnSpc>
              <a:spcBef>
                <a:spcPct val="0"/>
              </a:spcBef>
            </a:pPr>
            <a:r>
              <a:rPr lang="en-US" sz="3600">
                <a:solidFill>
                  <a:srgbClr val="000000"/>
                </a:solidFill>
                <a:latin typeface="Arial"/>
                <a:ea typeface="Arial"/>
                <a:cs typeface="Arial"/>
                <a:sym typeface="Arial"/>
              </a:rPr>
              <a:t>Để lấy tên miền từ địa chỉ email của khách hàng trong tập lệnh, bạn có thể sử dụng mã sau:</a:t>
            </a:r>
          </a:p>
        </p:txBody>
      </p:sp>
      <p:sp>
        <p:nvSpPr>
          <p:cNvPr id="12" name="TextBox 4">
            <a:extLst>
              <a:ext uri="{FF2B5EF4-FFF2-40B4-BE49-F238E27FC236}">
                <a16:creationId xmlns:a16="http://schemas.microsoft.com/office/drawing/2014/main" id="{2C74C30F-05BA-3098-0096-ABE207521F8E}"/>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796497" y="2772885"/>
            <a:ext cx="17259300" cy="2604135"/>
          </a:xfrm>
          <a:prstGeom prst="rect">
            <a:avLst/>
          </a:prstGeom>
        </p:spPr>
        <p:txBody>
          <a:bodyPr lIns="0" tIns="0" rIns="0" bIns="0" rtlCol="0" anchor="t">
            <a:spAutoFit/>
          </a:bodyPr>
          <a:lstStyle/>
          <a:p>
            <a:pPr algn="l">
              <a:lnSpc>
                <a:spcPts val="5040"/>
              </a:lnSpc>
              <a:spcBef>
                <a:spcPct val="0"/>
              </a:spcBef>
            </a:pPr>
            <a:r>
              <a:rPr lang="en-US" sz="3600">
                <a:solidFill>
                  <a:srgbClr val="000000"/>
                </a:solidFill>
                <a:latin typeface="Arial"/>
                <a:ea typeface="Arial"/>
                <a:cs typeface="Arial"/>
                <a:sym typeface="Arial"/>
              </a:rPr>
              <a:t>Hàm substr() cho phép bạn truy cập một chuỗi con giữa điểm bắt đầu và kết thúc của một chuỗi. Hàm này không phù hợp với ví dụ được sử dụng ở đây nhưng có thể hữu ích khi bạn cần lấy một phần của chuỗi định dạng cố định. Hàm substr () có nguyên mẫu sau:</a:t>
            </a:r>
          </a:p>
        </p:txBody>
      </p:sp>
      <p:sp>
        <p:nvSpPr>
          <p:cNvPr id="7" name="Freeform 7"/>
          <p:cNvSpPr/>
          <p:nvPr/>
        </p:nvSpPr>
        <p:spPr>
          <a:xfrm>
            <a:off x="1262404" y="5719920"/>
            <a:ext cx="13555810" cy="932410"/>
          </a:xfrm>
          <a:custGeom>
            <a:avLst/>
            <a:gdLst/>
            <a:ahLst/>
            <a:cxnLst/>
            <a:rect l="l" t="t" r="r" b="b"/>
            <a:pathLst>
              <a:path w="13555810" h="932410">
                <a:moveTo>
                  <a:pt x="0" y="0"/>
                </a:moveTo>
                <a:lnTo>
                  <a:pt x="13555809" y="0"/>
                </a:lnTo>
                <a:lnTo>
                  <a:pt x="13555809" y="932410"/>
                </a:lnTo>
                <a:lnTo>
                  <a:pt x="0" y="932410"/>
                </a:lnTo>
                <a:lnTo>
                  <a:pt x="0" y="0"/>
                </a:lnTo>
                <a:close/>
              </a:path>
            </a:pathLst>
          </a:custGeom>
          <a:blipFill>
            <a:blip r:embed="rId3"/>
            <a:stretch>
              <a:fillRect/>
            </a:stretch>
          </a:blipFill>
        </p:spPr>
      </p:sp>
      <p:sp>
        <p:nvSpPr>
          <p:cNvPr id="8" name="TextBox 8"/>
          <p:cNvSpPr txBox="1"/>
          <p:nvPr/>
        </p:nvSpPr>
        <p:spPr>
          <a:xfrm>
            <a:off x="1401894" y="1832921"/>
            <a:ext cx="16263149" cy="739939"/>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*Sử dụng substr() </a:t>
            </a:r>
          </a:p>
        </p:txBody>
      </p:sp>
      <p:sp>
        <p:nvSpPr>
          <p:cNvPr id="9" name="TextBox 4">
            <a:extLst>
              <a:ext uri="{FF2B5EF4-FFF2-40B4-BE49-F238E27FC236}">
                <a16:creationId xmlns:a16="http://schemas.microsoft.com/office/drawing/2014/main" id="{1478A04B-E4A4-A910-C39A-5F9638CF2BF1}"/>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2060325" y="4695030"/>
            <a:ext cx="9398519" cy="686241"/>
          </a:xfrm>
          <a:custGeom>
            <a:avLst/>
            <a:gdLst/>
            <a:ahLst/>
            <a:cxnLst/>
            <a:rect l="l" t="t" r="r" b="b"/>
            <a:pathLst>
              <a:path w="9398519" h="686241">
                <a:moveTo>
                  <a:pt x="0" y="0"/>
                </a:moveTo>
                <a:lnTo>
                  <a:pt x="9398519" y="0"/>
                </a:lnTo>
                <a:lnTo>
                  <a:pt x="9398519" y="686241"/>
                </a:lnTo>
                <a:lnTo>
                  <a:pt x="0" y="686241"/>
                </a:lnTo>
                <a:lnTo>
                  <a:pt x="0" y="0"/>
                </a:lnTo>
                <a:close/>
              </a:path>
            </a:pathLst>
          </a:custGeom>
          <a:blipFill>
            <a:blip r:embed="rId3"/>
            <a:stretch>
              <a:fillRect/>
            </a:stretch>
          </a:blipFill>
        </p:spPr>
      </p:sp>
      <p:sp>
        <p:nvSpPr>
          <p:cNvPr id="7" name="TextBox 7"/>
          <p:cNvSpPr txBox="1"/>
          <p:nvPr/>
        </p:nvSpPr>
        <p:spPr>
          <a:xfrm>
            <a:off x="1401894" y="1832921"/>
            <a:ext cx="16263149" cy="739939"/>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*So sánh các chuỗi</a:t>
            </a:r>
          </a:p>
        </p:txBody>
      </p:sp>
      <p:sp>
        <p:nvSpPr>
          <p:cNvPr id="8" name="TextBox 8"/>
          <p:cNvSpPr txBox="1"/>
          <p:nvPr/>
        </p:nvSpPr>
        <p:spPr>
          <a:xfrm>
            <a:off x="1401894" y="2772885"/>
            <a:ext cx="13946441" cy="689610"/>
          </a:xfrm>
          <a:prstGeom prst="rect">
            <a:avLst/>
          </a:prstGeom>
        </p:spPr>
        <p:txBody>
          <a:bodyPr lIns="0" tIns="0" rIns="0" bIns="0" rtlCol="0" anchor="t">
            <a:spAutoFit/>
          </a:bodyPr>
          <a:lstStyle/>
          <a:p>
            <a:pPr algn="ctr">
              <a:lnSpc>
                <a:spcPts val="5040"/>
              </a:lnSpc>
              <a:spcBef>
                <a:spcPct val="0"/>
              </a:spcBef>
            </a:pPr>
            <a:r>
              <a:rPr lang="en-US" sz="3600" b="1">
                <a:solidFill>
                  <a:srgbClr val="000000"/>
                </a:solidFill>
                <a:latin typeface="Arial Bold"/>
                <a:ea typeface="Arial Bold"/>
                <a:cs typeface="Arial Bold"/>
                <a:sym typeface="Arial Bold"/>
              </a:rPr>
              <a:t>Thực hiện sắp xếp chuỗi: strcmp(), strcasecmp() và strnatcmp()</a:t>
            </a:r>
          </a:p>
        </p:txBody>
      </p:sp>
      <p:sp>
        <p:nvSpPr>
          <p:cNvPr id="9" name="TextBox 9"/>
          <p:cNvSpPr txBox="1"/>
          <p:nvPr/>
        </p:nvSpPr>
        <p:spPr>
          <a:xfrm>
            <a:off x="1028700" y="3776820"/>
            <a:ext cx="5744333" cy="689610"/>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Arial"/>
                <a:ea typeface="Arial"/>
                <a:cs typeface="Arial"/>
                <a:sym typeface="Arial"/>
              </a:rPr>
              <a:t>Nguyên mẫu cho strcmp() là</a:t>
            </a:r>
          </a:p>
        </p:txBody>
      </p:sp>
      <p:sp>
        <p:nvSpPr>
          <p:cNvPr id="10" name="TextBox 10"/>
          <p:cNvSpPr txBox="1"/>
          <p:nvPr/>
        </p:nvSpPr>
        <p:spPr>
          <a:xfrm>
            <a:off x="1028700" y="5581296"/>
            <a:ext cx="17259300" cy="1327785"/>
          </a:xfrm>
          <a:prstGeom prst="rect">
            <a:avLst/>
          </a:prstGeom>
        </p:spPr>
        <p:txBody>
          <a:bodyPr lIns="0" tIns="0" rIns="0" bIns="0" rtlCol="0" anchor="t">
            <a:spAutoFit/>
          </a:bodyPr>
          <a:lstStyle/>
          <a:p>
            <a:pPr algn="l">
              <a:lnSpc>
                <a:spcPts val="5040"/>
              </a:lnSpc>
              <a:spcBef>
                <a:spcPct val="0"/>
              </a:spcBef>
            </a:pPr>
            <a:r>
              <a:rPr lang="en-US" sz="3600">
                <a:solidFill>
                  <a:srgbClr val="000000"/>
                </a:solidFill>
                <a:latin typeface="Arial"/>
                <a:ea typeface="Arial"/>
                <a:cs typeface="Arial"/>
                <a:sym typeface="Arial"/>
              </a:rPr>
              <a:t>Hàm strcasecmp() cũng giống hệt như vậy, ngoại trừ việc nó không phân biệt chữ hoa chữ thường. </a:t>
            </a:r>
          </a:p>
        </p:txBody>
      </p:sp>
      <p:sp>
        <p:nvSpPr>
          <p:cNvPr id="11" name="TextBox 11"/>
          <p:cNvSpPr txBox="1"/>
          <p:nvPr/>
        </p:nvSpPr>
        <p:spPr>
          <a:xfrm>
            <a:off x="1028700" y="7733832"/>
            <a:ext cx="17259300" cy="1965960"/>
          </a:xfrm>
          <a:prstGeom prst="rect">
            <a:avLst/>
          </a:prstGeom>
        </p:spPr>
        <p:txBody>
          <a:bodyPr lIns="0" tIns="0" rIns="0" bIns="0" rtlCol="0" anchor="t">
            <a:spAutoFit/>
          </a:bodyPr>
          <a:lstStyle/>
          <a:p>
            <a:pPr algn="l">
              <a:lnSpc>
                <a:spcPts val="5040"/>
              </a:lnSpc>
              <a:spcBef>
                <a:spcPct val="0"/>
              </a:spcBef>
            </a:pPr>
            <a:r>
              <a:rPr lang="en-US" sz="3600">
                <a:solidFill>
                  <a:srgbClr val="000000"/>
                </a:solidFill>
                <a:latin typeface="Arial"/>
                <a:ea typeface="Arial"/>
                <a:cs typeface="Arial"/>
                <a:sym typeface="Arial"/>
              </a:rPr>
              <a:t>Hàm strnatcmp() và hàm song sinh không phân biệt chữ hoa chữ thường của nó, strnatcasecmp() so sánh các chuỗi theo “thứ tự tự nhiên”, giống với cách con người sẽ làm hơn.</a:t>
            </a:r>
          </a:p>
        </p:txBody>
      </p:sp>
      <p:sp>
        <p:nvSpPr>
          <p:cNvPr id="12" name="TextBox 4">
            <a:extLst>
              <a:ext uri="{FF2B5EF4-FFF2-40B4-BE49-F238E27FC236}">
                <a16:creationId xmlns:a16="http://schemas.microsoft.com/office/drawing/2014/main" id="{2CDB7D8D-BCC8-5A8D-8802-BEB20F4C3E6A}"/>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4144148" y="5883759"/>
            <a:ext cx="8773433" cy="1040149"/>
          </a:xfrm>
          <a:custGeom>
            <a:avLst/>
            <a:gdLst/>
            <a:ahLst/>
            <a:cxnLst/>
            <a:rect l="l" t="t" r="r" b="b"/>
            <a:pathLst>
              <a:path w="8773433" h="1040149">
                <a:moveTo>
                  <a:pt x="0" y="0"/>
                </a:moveTo>
                <a:lnTo>
                  <a:pt x="8773433" y="0"/>
                </a:lnTo>
                <a:lnTo>
                  <a:pt x="8773433" y="1040149"/>
                </a:lnTo>
                <a:lnTo>
                  <a:pt x="0" y="1040149"/>
                </a:lnTo>
                <a:lnTo>
                  <a:pt x="0" y="0"/>
                </a:lnTo>
                <a:close/>
              </a:path>
            </a:pathLst>
          </a:custGeom>
          <a:blipFill>
            <a:blip r:embed="rId3"/>
            <a:stretch>
              <a:fillRect/>
            </a:stretch>
          </a:blipFill>
        </p:spPr>
      </p:sp>
      <p:sp>
        <p:nvSpPr>
          <p:cNvPr id="7" name="TextBox 7"/>
          <p:cNvSpPr txBox="1"/>
          <p:nvPr/>
        </p:nvSpPr>
        <p:spPr>
          <a:xfrm>
            <a:off x="1401894" y="1832921"/>
            <a:ext cx="16263149" cy="739939"/>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*Kiểm tra độ dài chuỗi với strlen()</a:t>
            </a:r>
          </a:p>
        </p:txBody>
      </p:sp>
      <p:sp>
        <p:nvSpPr>
          <p:cNvPr id="8" name="TextBox 8"/>
          <p:cNvSpPr txBox="1"/>
          <p:nvPr/>
        </p:nvSpPr>
        <p:spPr>
          <a:xfrm>
            <a:off x="958072" y="2887185"/>
            <a:ext cx="17329928" cy="1965960"/>
          </a:xfrm>
          <a:prstGeom prst="rect">
            <a:avLst/>
          </a:prstGeom>
        </p:spPr>
        <p:txBody>
          <a:bodyPr lIns="0" tIns="0" rIns="0" bIns="0" rtlCol="0" anchor="t">
            <a:spAutoFit/>
          </a:bodyPr>
          <a:lstStyle/>
          <a:p>
            <a:pPr algn="l">
              <a:lnSpc>
                <a:spcPts val="5040"/>
              </a:lnSpc>
              <a:spcBef>
                <a:spcPct val="0"/>
              </a:spcBef>
            </a:pPr>
            <a:r>
              <a:rPr lang="en-US" sz="3600">
                <a:solidFill>
                  <a:srgbClr val="000000"/>
                </a:solidFill>
                <a:latin typeface="Arial"/>
                <a:ea typeface="Arial"/>
                <a:cs typeface="Arial"/>
                <a:sym typeface="Arial"/>
              </a:rPr>
              <a:t>Bạn có thể kiểm tra độ dài của một chuỗi bằng cách sử dụng hàm strlen() . Nếu bạn truyền vào đó một chuỗi, hàm này sẽ trả về độ dài của chuỗi đó. Ví dụ, kết quả của đoạn mã này là 5:</a:t>
            </a:r>
          </a:p>
        </p:txBody>
      </p:sp>
      <p:sp>
        <p:nvSpPr>
          <p:cNvPr id="9" name="TextBox 4">
            <a:extLst>
              <a:ext uri="{FF2B5EF4-FFF2-40B4-BE49-F238E27FC236}">
                <a16:creationId xmlns:a16="http://schemas.microsoft.com/office/drawing/2014/main" id="{A9CAFAE8-750B-5E97-2AC3-B0A09B8BBEFD}"/>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401894" y="1832921"/>
            <a:ext cx="16263149" cy="739939"/>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*So khớp và thay thế các chuỗi con bằng các hàm chuỗi</a:t>
            </a:r>
          </a:p>
        </p:txBody>
      </p:sp>
      <p:sp>
        <p:nvSpPr>
          <p:cNvPr id="7" name="TextBox 7"/>
          <p:cNvSpPr txBox="1"/>
          <p:nvPr/>
        </p:nvSpPr>
        <p:spPr>
          <a:xfrm>
            <a:off x="405743" y="2887185"/>
            <a:ext cx="17259300" cy="1327785"/>
          </a:xfrm>
          <a:prstGeom prst="rect">
            <a:avLst/>
          </a:prstGeom>
        </p:spPr>
        <p:txBody>
          <a:bodyPr lIns="0" tIns="0" rIns="0" bIns="0" rtlCol="0" anchor="t">
            <a:spAutoFit/>
          </a:bodyPr>
          <a:lstStyle/>
          <a:p>
            <a:pPr algn="l">
              <a:lnSpc>
                <a:spcPts val="5040"/>
              </a:lnSpc>
              <a:spcBef>
                <a:spcPct val="0"/>
              </a:spcBef>
            </a:pPr>
            <a:r>
              <a:rPr lang="en-US" sz="3600">
                <a:solidFill>
                  <a:srgbClr val="000000"/>
                </a:solidFill>
                <a:latin typeface="Arial"/>
                <a:ea typeface="Arial"/>
                <a:cs typeface="Arial"/>
                <a:sym typeface="Arial"/>
              </a:rPr>
              <a:t>Với các hàm bạn đã xem xét, bạn có thể sử dụng explode() hoặc strtok() để lấy từng từ trong tin nhắn và sau đó so sánh chúng bằng toán tử == hoặc strcmp().</a:t>
            </a:r>
          </a:p>
        </p:txBody>
      </p:sp>
      <p:sp>
        <p:nvSpPr>
          <p:cNvPr id="8" name="TextBox 4">
            <a:extLst>
              <a:ext uri="{FF2B5EF4-FFF2-40B4-BE49-F238E27FC236}">
                <a16:creationId xmlns:a16="http://schemas.microsoft.com/office/drawing/2014/main" id="{73017A39-FF4F-2589-F823-AB68318E6990}"/>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401894" y="1832921"/>
            <a:ext cx="16263149" cy="739939"/>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*Tìm chuỗi trong chuỗi: strstr(), strchr(), strrchr() và stristr()</a:t>
            </a:r>
          </a:p>
        </p:txBody>
      </p:sp>
      <p:sp>
        <p:nvSpPr>
          <p:cNvPr id="7" name="TextBox 7"/>
          <p:cNvSpPr txBox="1"/>
          <p:nvPr/>
        </p:nvSpPr>
        <p:spPr>
          <a:xfrm>
            <a:off x="514350" y="2772885"/>
            <a:ext cx="17259300" cy="1327785"/>
          </a:xfrm>
          <a:prstGeom prst="rect">
            <a:avLst/>
          </a:prstGeom>
        </p:spPr>
        <p:txBody>
          <a:bodyPr lIns="0" tIns="0" rIns="0" bIns="0" rtlCol="0" anchor="t">
            <a:spAutoFit/>
          </a:bodyPr>
          <a:lstStyle/>
          <a:p>
            <a:pPr algn="l">
              <a:lnSpc>
                <a:spcPts val="5040"/>
              </a:lnSpc>
              <a:spcBef>
                <a:spcPct val="0"/>
              </a:spcBef>
            </a:pPr>
            <a:r>
              <a:rPr lang="en-US" sz="3600">
                <a:solidFill>
                  <a:srgbClr val="000000"/>
                </a:solidFill>
                <a:latin typeface="Arial"/>
                <a:ea typeface="Arial"/>
                <a:cs typeface="Arial"/>
                <a:sym typeface="Arial"/>
              </a:rPr>
              <a:t>Hàm strstr(), là hàm chung nhất, có thể được sử dụng để tìm một chuỗi hoặc ký tự trùng khớp trong một chuỗi dài hơn. </a:t>
            </a:r>
          </a:p>
        </p:txBody>
      </p:sp>
      <p:sp>
        <p:nvSpPr>
          <p:cNvPr id="8" name="TextBox 8"/>
          <p:cNvSpPr txBox="1"/>
          <p:nvPr/>
        </p:nvSpPr>
        <p:spPr>
          <a:xfrm>
            <a:off x="514350" y="4634092"/>
            <a:ext cx="17773650" cy="1327785"/>
          </a:xfrm>
          <a:prstGeom prst="rect">
            <a:avLst/>
          </a:prstGeom>
        </p:spPr>
        <p:txBody>
          <a:bodyPr lIns="0" tIns="0" rIns="0" bIns="0" rtlCol="0" anchor="t">
            <a:spAutoFit/>
          </a:bodyPr>
          <a:lstStyle/>
          <a:p>
            <a:pPr algn="l">
              <a:lnSpc>
                <a:spcPts val="5040"/>
              </a:lnSpc>
              <a:spcBef>
                <a:spcPct val="0"/>
              </a:spcBef>
            </a:pPr>
            <a:r>
              <a:rPr lang="en-US" sz="3600">
                <a:solidFill>
                  <a:srgbClr val="000000"/>
                </a:solidFill>
                <a:latin typeface="Arial"/>
                <a:ea typeface="Arial"/>
                <a:cs typeface="Arial"/>
                <a:sym typeface="Arial"/>
              </a:rPr>
              <a:t>Trong PHP, hàm strchr() giống như strstr(), mặc dù tên của nó ngụ ý rằng nó được sử dụng để tìm một ký tự trong một chuỗi, tương tự như phiên bản C của hàm này.</a:t>
            </a:r>
          </a:p>
        </p:txBody>
      </p:sp>
      <p:sp>
        <p:nvSpPr>
          <p:cNvPr id="9" name="TextBox 4">
            <a:extLst>
              <a:ext uri="{FF2B5EF4-FFF2-40B4-BE49-F238E27FC236}">
                <a16:creationId xmlns:a16="http://schemas.microsoft.com/office/drawing/2014/main" id="{36B7AF1D-6CA0-EB17-E4F5-EFEC88351810}"/>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028700" y="1820143"/>
            <a:ext cx="11115604" cy="650383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Câu lệnh PHP:</a:t>
            </a:r>
          </a:p>
          <a:p>
            <a:pPr algn="l">
              <a:lnSpc>
                <a:spcPts val="5040"/>
              </a:lnSpc>
            </a:pPr>
            <a:r>
              <a:rPr lang="en-US" sz="3600" b="1">
                <a:solidFill>
                  <a:srgbClr val="000000"/>
                </a:solidFill>
                <a:latin typeface="Arial Bold"/>
                <a:ea typeface="Arial Bold"/>
                <a:cs typeface="Arial Bold"/>
                <a:sym typeface="Arial Bold"/>
              </a:rPr>
              <a:t>Ví dụ trước khi sử dụng một câu lệnh:</a:t>
            </a: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4200"/>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2501"/>
              </a:lnSpc>
            </a:pPr>
            <a:endParaRPr lang="en-US" sz="3600" b="1">
              <a:solidFill>
                <a:srgbClr val="000000"/>
              </a:solidFill>
              <a:latin typeface="Arial Bold"/>
              <a:ea typeface="Arial Bold"/>
              <a:cs typeface="Arial Bold"/>
              <a:sym typeface="Arial Bold"/>
            </a:endParaRPr>
          </a:p>
        </p:txBody>
      </p:sp>
      <p:sp>
        <p:nvSpPr>
          <p:cNvPr id="7" name="Freeform 7"/>
          <p:cNvSpPr/>
          <p:nvPr/>
        </p:nvSpPr>
        <p:spPr>
          <a:xfrm>
            <a:off x="796497" y="3408815"/>
            <a:ext cx="9077463" cy="1084956"/>
          </a:xfrm>
          <a:custGeom>
            <a:avLst/>
            <a:gdLst/>
            <a:ahLst/>
            <a:cxnLst/>
            <a:rect l="l" t="t" r="r" b="b"/>
            <a:pathLst>
              <a:path w="9077463" h="1084956">
                <a:moveTo>
                  <a:pt x="0" y="0"/>
                </a:moveTo>
                <a:lnTo>
                  <a:pt x="9077463" y="0"/>
                </a:lnTo>
                <a:lnTo>
                  <a:pt x="9077463" y="1084955"/>
                </a:lnTo>
                <a:lnTo>
                  <a:pt x="0" y="1084955"/>
                </a:lnTo>
                <a:lnTo>
                  <a:pt x="0" y="0"/>
                </a:lnTo>
                <a:close/>
              </a:path>
            </a:pathLst>
          </a:custGeom>
          <a:blipFill>
            <a:blip r:embed="rId3"/>
            <a:stretch>
              <a:fillRect/>
            </a:stretch>
          </a:blipFill>
        </p:spPr>
      </p:sp>
      <p:sp>
        <p:nvSpPr>
          <p:cNvPr id="8" name="TextBox 4">
            <a:extLst>
              <a:ext uri="{FF2B5EF4-FFF2-40B4-BE49-F238E27FC236}">
                <a16:creationId xmlns:a16="http://schemas.microsoft.com/office/drawing/2014/main" id="{3E6B1BD6-BD70-5D85-0C4A-9B71B7A2714D}"/>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405743" y="2887185"/>
            <a:ext cx="17882257" cy="3242310"/>
          </a:xfrm>
          <a:prstGeom prst="rect">
            <a:avLst/>
          </a:prstGeom>
        </p:spPr>
        <p:txBody>
          <a:bodyPr lIns="0" tIns="0" rIns="0" bIns="0" rtlCol="0" anchor="t">
            <a:spAutoFit/>
          </a:bodyPr>
          <a:lstStyle/>
          <a:p>
            <a:pPr algn="l">
              <a:lnSpc>
                <a:spcPts val="5040"/>
              </a:lnSpc>
              <a:spcBef>
                <a:spcPct val="0"/>
              </a:spcBef>
            </a:pPr>
            <a:r>
              <a:rPr lang="en-US" sz="3600">
                <a:solidFill>
                  <a:srgbClr val="000000"/>
                </a:solidFill>
                <a:latin typeface="Arial"/>
                <a:ea typeface="Arial"/>
                <a:cs typeface="Arial"/>
                <a:sym typeface="Arial"/>
              </a:rPr>
              <a:t>Các hàm strpos() và strrpos() hoạt động theo cách tương tự như strstr(), ngoại trừ việc thay vì trả về một chuỗi con, chúng trả về vị trí số của một cây kim trong đống cỏ khô. Hướng dẫn sử dụng PHP khuyến nghị sử dụng strpos() thay vì strstr() để kiểm tra sự hiện diện của một chuỗi trong một chuỗi vì nó chạy nhanh hơn. Hàm strpos() có nguyên mẫu sau: </a:t>
            </a:r>
          </a:p>
        </p:txBody>
      </p:sp>
      <p:sp>
        <p:nvSpPr>
          <p:cNvPr id="7" name="Freeform 7"/>
          <p:cNvSpPr/>
          <p:nvPr/>
        </p:nvSpPr>
        <p:spPr>
          <a:xfrm>
            <a:off x="4828940" y="6586695"/>
            <a:ext cx="9035863" cy="2119523"/>
          </a:xfrm>
          <a:custGeom>
            <a:avLst/>
            <a:gdLst/>
            <a:ahLst/>
            <a:cxnLst/>
            <a:rect l="l" t="t" r="r" b="b"/>
            <a:pathLst>
              <a:path w="9035863" h="2119523">
                <a:moveTo>
                  <a:pt x="0" y="0"/>
                </a:moveTo>
                <a:lnTo>
                  <a:pt x="9035863" y="0"/>
                </a:lnTo>
                <a:lnTo>
                  <a:pt x="9035863" y="2119523"/>
                </a:lnTo>
                <a:lnTo>
                  <a:pt x="0" y="2119523"/>
                </a:lnTo>
                <a:lnTo>
                  <a:pt x="0" y="0"/>
                </a:lnTo>
                <a:close/>
              </a:path>
            </a:pathLst>
          </a:custGeom>
          <a:blipFill>
            <a:blip r:embed="rId3"/>
            <a:stretch>
              <a:fillRect/>
            </a:stretch>
          </a:blipFill>
        </p:spPr>
      </p:sp>
      <p:sp>
        <p:nvSpPr>
          <p:cNvPr id="8" name="TextBox 8"/>
          <p:cNvSpPr txBox="1"/>
          <p:nvPr/>
        </p:nvSpPr>
        <p:spPr>
          <a:xfrm>
            <a:off x="1401894" y="1832921"/>
            <a:ext cx="16263149" cy="739939"/>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*Tìm vị trí của một chuỗi con: strpos() và strrpos()</a:t>
            </a:r>
          </a:p>
        </p:txBody>
      </p:sp>
      <p:sp>
        <p:nvSpPr>
          <p:cNvPr id="9" name="TextBox 4">
            <a:extLst>
              <a:ext uri="{FF2B5EF4-FFF2-40B4-BE49-F238E27FC236}">
                <a16:creationId xmlns:a16="http://schemas.microsoft.com/office/drawing/2014/main" id="{A66D0A44-A4D0-2B20-C53C-A99BCACE230B}"/>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Freeform 6"/>
          <p:cNvSpPr/>
          <p:nvPr/>
        </p:nvSpPr>
        <p:spPr>
          <a:xfrm>
            <a:off x="478450" y="4670707"/>
            <a:ext cx="16780850" cy="697051"/>
          </a:xfrm>
          <a:custGeom>
            <a:avLst/>
            <a:gdLst/>
            <a:ahLst/>
            <a:cxnLst/>
            <a:rect l="l" t="t" r="r" b="b"/>
            <a:pathLst>
              <a:path w="16780850" h="697051">
                <a:moveTo>
                  <a:pt x="0" y="0"/>
                </a:moveTo>
                <a:lnTo>
                  <a:pt x="16780850" y="0"/>
                </a:lnTo>
                <a:lnTo>
                  <a:pt x="16780850" y="697050"/>
                </a:lnTo>
                <a:lnTo>
                  <a:pt x="0" y="697050"/>
                </a:lnTo>
                <a:lnTo>
                  <a:pt x="0" y="0"/>
                </a:lnTo>
                <a:close/>
              </a:path>
            </a:pathLst>
          </a:custGeom>
          <a:blipFill>
            <a:blip r:embed="rId3"/>
            <a:stretch>
              <a:fillRect/>
            </a:stretch>
          </a:blipFill>
        </p:spPr>
      </p:sp>
      <p:sp>
        <p:nvSpPr>
          <p:cNvPr id="7" name="TextBox 7"/>
          <p:cNvSpPr txBox="1"/>
          <p:nvPr/>
        </p:nvSpPr>
        <p:spPr>
          <a:xfrm>
            <a:off x="1401894" y="1832921"/>
            <a:ext cx="16263149" cy="739939"/>
          </a:xfrm>
          <a:prstGeom prst="rect">
            <a:avLst/>
          </a:prstGeom>
        </p:spPr>
        <p:txBody>
          <a:bodyPr lIns="0" tIns="0" rIns="0" bIns="0" rtlCol="0" anchor="t">
            <a:spAutoFit/>
          </a:bodyPr>
          <a:lstStyle/>
          <a:p>
            <a:pPr algn="l">
              <a:lnSpc>
                <a:spcPts val="5415"/>
              </a:lnSpc>
            </a:pPr>
            <a:r>
              <a:rPr lang="en-US" sz="3868" b="1">
                <a:solidFill>
                  <a:srgbClr val="003EA8"/>
                </a:solidFill>
                <a:latin typeface="Arial Bold"/>
                <a:ea typeface="Arial Bold"/>
                <a:cs typeface="Arial Bold"/>
                <a:sym typeface="Arial Bold"/>
              </a:rPr>
              <a:t>*Thay thế chuỗi con: str_replace() và substr_replace()</a:t>
            </a:r>
          </a:p>
        </p:txBody>
      </p:sp>
      <p:sp>
        <p:nvSpPr>
          <p:cNvPr id="8" name="TextBox 8"/>
          <p:cNvSpPr txBox="1"/>
          <p:nvPr/>
        </p:nvSpPr>
        <p:spPr>
          <a:xfrm>
            <a:off x="796497" y="2887185"/>
            <a:ext cx="17259300" cy="1327785"/>
          </a:xfrm>
          <a:prstGeom prst="rect">
            <a:avLst/>
          </a:prstGeom>
        </p:spPr>
        <p:txBody>
          <a:bodyPr lIns="0" tIns="0" rIns="0" bIns="0" rtlCol="0" anchor="t">
            <a:spAutoFit/>
          </a:bodyPr>
          <a:lstStyle/>
          <a:p>
            <a:pPr algn="l">
              <a:lnSpc>
                <a:spcPts val="5040"/>
              </a:lnSpc>
              <a:spcBef>
                <a:spcPct val="0"/>
              </a:spcBef>
            </a:pPr>
            <a:r>
              <a:rPr lang="en-US" sz="3600">
                <a:solidFill>
                  <a:srgbClr val="000000"/>
                </a:solidFill>
                <a:latin typeface="Arial"/>
                <a:ea typeface="Arial"/>
                <a:cs typeface="Arial"/>
                <a:sym typeface="Arial"/>
              </a:rPr>
              <a:t>Hàm chuỗi được sử dụng phổ biến nhất để thay thế là str_replace(), như chúng ta đã thảo luận trước đó trong chương này. Nó có nguyên mẫu sau:</a:t>
            </a:r>
          </a:p>
        </p:txBody>
      </p:sp>
      <p:sp>
        <p:nvSpPr>
          <p:cNvPr id="9" name="TextBox 4">
            <a:extLst>
              <a:ext uri="{FF2B5EF4-FFF2-40B4-BE49-F238E27FC236}">
                <a16:creationId xmlns:a16="http://schemas.microsoft.com/office/drawing/2014/main" id="{F3F3BF3F-CCF3-DA1B-8BDF-BEEAEB70A429}"/>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734028" y="6733028"/>
            <a:ext cx="5050544" cy="5050544"/>
          </a:xfrm>
          <a:custGeom>
            <a:avLst/>
            <a:gdLst/>
            <a:ahLst/>
            <a:cxnLst/>
            <a:rect l="l" t="t" r="r" b="b"/>
            <a:pathLst>
              <a:path w="5050544" h="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4392170"/>
            <a:ext cx="5650143" cy="5894830"/>
            <a:chOff x="0" y="0"/>
            <a:chExt cx="1488104" cy="1552548"/>
          </a:xfrm>
        </p:grpSpPr>
        <p:sp>
          <p:nvSpPr>
            <p:cNvPr id="4" name="Freeform 4"/>
            <p:cNvSpPr/>
            <p:nvPr/>
          </p:nvSpPr>
          <p:spPr>
            <a:xfrm>
              <a:off x="0" y="0"/>
              <a:ext cx="1488104" cy="1552548"/>
            </a:xfrm>
            <a:custGeom>
              <a:avLst/>
              <a:gdLst/>
              <a:ahLst/>
              <a:cxnLst/>
              <a:rect l="l" t="t" r="r" b="b"/>
              <a:pathLst>
                <a:path w="1488104" h="1552548">
                  <a:moveTo>
                    <a:pt x="0" y="0"/>
                  </a:moveTo>
                  <a:lnTo>
                    <a:pt x="1488104" y="0"/>
                  </a:lnTo>
                  <a:lnTo>
                    <a:pt x="1488104" y="1552548"/>
                  </a:lnTo>
                  <a:lnTo>
                    <a:pt x="0" y="1552548"/>
                  </a:lnTo>
                  <a:close/>
                </a:path>
              </a:pathLst>
            </a:custGeom>
            <a:solidFill>
              <a:srgbClr val="E1EDFC"/>
            </a:solidFill>
          </p:spPr>
        </p:sp>
        <p:sp>
          <p:nvSpPr>
            <p:cNvPr id="5" name="TextBox 5"/>
            <p:cNvSpPr txBox="1"/>
            <p:nvPr/>
          </p:nvSpPr>
          <p:spPr>
            <a:xfrm>
              <a:off x="0" y="-47625"/>
              <a:ext cx="1488104" cy="1600173"/>
            </a:xfrm>
            <a:prstGeom prst="rect">
              <a:avLst/>
            </a:prstGeom>
          </p:spPr>
          <p:txBody>
            <a:bodyPr lIns="50800" tIns="50800" rIns="50800" bIns="50800" rtlCol="0" anchor="ctr"/>
            <a:lstStyle/>
            <a:p>
              <a:pPr algn="ctr">
                <a:lnSpc>
                  <a:spcPts val="2800"/>
                </a:lnSpc>
              </a:pPr>
              <a:endParaRPr/>
            </a:p>
          </p:txBody>
        </p:sp>
      </p:grpSp>
      <p:sp>
        <p:nvSpPr>
          <p:cNvPr id="6" name="Freeform 6"/>
          <p:cNvSpPr/>
          <p:nvPr/>
        </p:nvSpPr>
        <p:spPr>
          <a:xfrm>
            <a:off x="825743" y="2035237"/>
            <a:ext cx="6056057" cy="6089271"/>
          </a:xfrm>
          <a:custGeom>
            <a:avLst/>
            <a:gdLst/>
            <a:ahLst/>
            <a:cxnLst/>
            <a:rect l="l" t="t" r="r" b="b"/>
            <a:pathLst>
              <a:path w="6056057" h="6089271">
                <a:moveTo>
                  <a:pt x="0" y="0"/>
                </a:moveTo>
                <a:lnTo>
                  <a:pt x="6056057" y="0"/>
                </a:lnTo>
                <a:lnTo>
                  <a:pt x="6056057" y="6089271"/>
                </a:lnTo>
                <a:lnTo>
                  <a:pt x="0" y="60892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4648406" y="1028700"/>
            <a:ext cx="1858734" cy="185873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800"/>
                </a:lnSpc>
              </a:pPr>
              <a:endParaRPr/>
            </a:p>
          </p:txBody>
        </p:sp>
      </p:grpSp>
      <p:sp>
        <p:nvSpPr>
          <p:cNvPr id="10" name="Freeform 10"/>
          <p:cNvSpPr/>
          <p:nvPr/>
        </p:nvSpPr>
        <p:spPr>
          <a:xfrm>
            <a:off x="5277754" y="1509529"/>
            <a:ext cx="600038" cy="897076"/>
          </a:xfrm>
          <a:custGeom>
            <a:avLst/>
            <a:gdLst/>
            <a:ahLst/>
            <a:cxnLst/>
            <a:rect l="l" t="t" r="r" b="b"/>
            <a:pathLst>
              <a:path w="600038" h="897076">
                <a:moveTo>
                  <a:pt x="0" y="0"/>
                </a:moveTo>
                <a:lnTo>
                  <a:pt x="600038" y="0"/>
                </a:lnTo>
                <a:lnTo>
                  <a:pt x="600038" y="897076"/>
                </a:lnTo>
                <a:lnTo>
                  <a:pt x="0" y="8970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7558327" y="7453986"/>
            <a:ext cx="2763919" cy="882511"/>
          </a:xfrm>
          <a:custGeom>
            <a:avLst/>
            <a:gdLst/>
            <a:ahLst/>
            <a:cxnLst/>
            <a:rect l="l" t="t" r="r" b="b"/>
            <a:pathLst>
              <a:path w="2763919" h="882511">
                <a:moveTo>
                  <a:pt x="0" y="0"/>
                </a:moveTo>
                <a:lnTo>
                  <a:pt x="2763918" y="0"/>
                </a:lnTo>
                <a:lnTo>
                  <a:pt x="2763918" y="882511"/>
                </a:lnTo>
                <a:lnTo>
                  <a:pt x="0" y="8825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10731524" y="7665975"/>
            <a:ext cx="1483489" cy="458533"/>
          </a:xfrm>
          <a:custGeom>
            <a:avLst/>
            <a:gdLst/>
            <a:ahLst/>
            <a:cxnLst/>
            <a:rect l="l" t="t" r="r" b="b"/>
            <a:pathLst>
              <a:path w="1483489" h="458533">
                <a:moveTo>
                  <a:pt x="0" y="0"/>
                </a:moveTo>
                <a:lnTo>
                  <a:pt x="1483490" y="0"/>
                </a:lnTo>
                <a:lnTo>
                  <a:pt x="1483490" y="458533"/>
                </a:lnTo>
                <a:lnTo>
                  <a:pt x="0" y="45853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TextBox 13"/>
          <p:cNvSpPr txBox="1"/>
          <p:nvPr/>
        </p:nvSpPr>
        <p:spPr>
          <a:xfrm>
            <a:off x="7558327" y="3069893"/>
            <a:ext cx="7175701" cy="2989139"/>
          </a:xfrm>
          <a:prstGeom prst="rect">
            <a:avLst/>
          </a:prstGeom>
        </p:spPr>
        <p:txBody>
          <a:bodyPr lIns="0" tIns="0" rIns="0" bIns="0" rtlCol="0" anchor="t">
            <a:spAutoFit/>
          </a:bodyPr>
          <a:lstStyle/>
          <a:p>
            <a:pPr algn="l">
              <a:lnSpc>
                <a:spcPts val="11147"/>
              </a:lnSpc>
            </a:pPr>
            <a:r>
              <a:rPr lang="en-US" sz="8777" b="1">
                <a:solidFill>
                  <a:srgbClr val="0E2F5F"/>
                </a:solidFill>
                <a:latin typeface="Akzidenz-Grotesk Heavy"/>
                <a:ea typeface="Akzidenz-Grotesk Heavy"/>
                <a:cs typeface="Akzidenz-Grotesk Heavy"/>
                <a:sym typeface="Akzidenz-Grotesk Heavy"/>
              </a:rPr>
              <a:t>Phần 2: Xây dựng web</a:t>
            </a:r>
          </a:p>
        </p:txBody>
      </p:sp>
      <p:sp>
        <p:nvSpPr>
          <p:cNvPr id="14" name="Freeform 14"/>
          <p:cNvSpPr/>
          <p:nvPr/>
        </p:nvSpPr>
        <p:spPr>
          <a:xfrm>
            <a:off x="16264511" y="5348601"/>
            <a:ext cx="1025128" cy="1025128"/>
          </a:xfrm>
          <a:custGeom>
            <a:avLst/>
            <a:gdLst/>
            <a:ahLst/>
            <a:cxnLst/>
            <a:rect l="l" t="t" r="r" b="b"/>
            <a:pathLst>
              <a:path w="1025128" h="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2239557" y="3167328"/>
            <a:ext cx="3785245" cy="3565700"/>
          </a:xfrm>
          <a:custGeom>
            <a:avLst/>
            <a:gdLst/>
            <a:ahLst/>
            <a:cxnLst/>
            <a:rect l="l" t="t" r="r" b="b"/>
            <a:pathLst>
              <a:path w="3785245" h="3565700">
                <a:moveTo>
                  <a:pt x="0" y="0"/>
                </a:moveTo>
                <a:lnTo>
                  <a:pt x="3785245" y="0"/>
                </a:lnTo>
                <a:lnTo>
                  <a:pt x="3785245" y="3565700"/>
                </a:lnTo>
                <a:lnTo>
                  <a:pt x="0" y="35657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2">
            <a:extLst>
              <a:ext uri="{FF2B5EF4-FFF2-40B4-BE49-F238E27FC236}">
                <a16:creationId xmlns:a16="http://schemas.microsoft.com/office/drawing/2014/main" id="{5C665D80-E921-E201-1DAC-76097A00452C}"/>
              </a:ext>
            </a:extLst>
          </p:cNvPr>
          <p:cNvGrpSpPr/>
          <p:nvPr/>
        </p:nvGrpSpPr>
        <p:grpSpPr>
          <a:xfrm>
            <a:off x="0" y="-590108"/>
            <a:ext cx="18378113" cy="2100263"/>
            <a:chOff x="0" y="-26227"/>
            <a:chExt cx="816805" cy="93345"/>
          </a:xfrm>
        </p:grpSpPr>
        <p:sp>
          <p:nvSpPr>
            <p:cNvPr id="12" name="Freeform 13">
              <a:extLst>
                <a:ext uri="{FF2B5EF4-FFF2-40B4-BE49-F238E27FC236}">
                  <a16:creationId xmlns:a16="http://schemas.microsoft.com/office/drawing/2014/main" id="{F475CB1A-C623-7798-2D73-4A6891EB1487}"/>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13" name="TextBox 14">
              <a:extLst>
                <a:ext uri="{FF2B5EF4-FFF2-40B4-BE49-F238E27FC236}">
                  <a16:creationId xmlns:a16="http://schemas.microsoft.com/office/drawing/2014/main" id="{EC99BDD2-1CC1-5C77-5D88-9F6EDB8119BE}"/>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5" name="Freeform 5"/>
          <p:cNvSpPr/>
          <p:nvPr/>
        </p:nvSpPr>
        <p:spPr>
          <a:xfrm>
            <a:off x="16852200" y="10725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grpSp>
        <p:nvGrpSpPr>
          <p:cNvPr id="6" name="Group 6"/>
          <p:cNvGrpSpPr/>
          <p:nvPr/>
        </p:nvGrpSpPr>
        <p:grpSpPr>
          <a:xfrm>
            <a:off x="0" y="9855447"/>
            <a:ext cx="18288000" cy="431553"/>
            <a:chOff x="0" y="0"/>
            <a:chExt cx="812800" cy="19180"/>
          </a:xfrm>
        </p:grpSpPr>
        <p:sp>
          <p:nvSpPr>
            <p:cNvPr id="7" name="Freeform 7"/>
            <p:cNvSpPr/>
            <p:nvPr/>
          </p:nvSpPr>
          <p:spPr>
            <a:xfrm>
              <a:off x="0" y="0"/>
              <a:ext cx="812800" cy="19180"/>
            </a:xfrm>
            <a:custGeom>
              <a:avLst/>
              <a:gdLst/>
              <a:ahLst/>
              <a:cxnLst/>
              <a:rect l="l" t="t" r="r" b="b"/>
              <a:pathLst>
                <a:path w="812800" h="19180">
                  <a:moveTo>
                    <a:pt x="0" y="0"/>
                  </a:moveTo>
                  <a:lnTo>
                    <a:pt x="812800" y="0"/>
                  </a:lnTo>
                  <a:lnTo>
                    <a:pt x="812800" y="19180"/>
                  </a:lnTo>
                  <a:lnTo>
                    <a:pt x="0" y="19180"/>
                  </a:lnTo>
                  <a:close/>
                </a:path>
              </a:pathLst>
            </a:custGeom>
            <a:solidFill>
              <a:srgbClr val="293E6B"/>
            </a:solidFill>
          </p:spPr>
        </p:sp>
        <p:sp>
          <p:nvSpPr>
            <p:cNvPr id="8" name="TextBox 8"/>
            <p:cNvSpPr txBox="1"/>
            <p:nvPr/>
          </p:nvSpPr>
          <p:spPr>
            <a:xfrm>
              <a:off x="0" y="-47625"/>
              <a:ext cx="812800" cy="66805"/>
            </a:xfrm>
            <a:prstGeom prst="rect">
              <a:avLst/>
            </a:prstGeom>
          </p:spPr>
          <p:txBody>
            <a:bodyPr lIns="50800" tIns="50800" rIns="50800" bIns="50800" rtlCol="0" anchor="ctr"/>
            <a:lstStyle/>
            <a:p>
              <a:pPr algn="l">
                <a:lnSpc>
                  <a:spcPts val="4199"/>
                </a:lnSpc>
              </a:pPr>
              <a:endParaRPr/>
            </a:p>
          </p:txBody>
        </p:sp>
      </p:grpSp>
      <p:sp>
        <p:nvSpPr>
          <p:cNvPr id="9" name="Freeform 9"/>
          <p:cNvSpPr/>
          <p:nvPr/>
        </p:nvSpPr>
        <p:spPr>
          <a:xfrm>
            <a:off x="1816680" y="1986442"/>
            <a:ext cx="15035520" cy="7592938"/>
          </a:xfrm>
          <a:custGeom>
            <a:avLst/>
            <a:gdLst/>
            <a:ahLst/>
            <a:cxnLst/>
            <a:rect l="l" t="t" r="r" b="b"/>
            <a:pathLst>
              <a:path w="15035520" h="7592938">
                <a:moveTo>
                  <a:pt x="0" y="0"/>
                </a:moveTo>
                <a:lnTo>
                  <a:pt x="15035520" y="0"/>
                </a:lnTo>
                <a:lnTo>
                  <a:pt x="15035520" y="7592937"/>
                </a:lnTo>
                <a:lnTo>
                  <a:pt x="0" y="7592937"/>
                </a:lnTo>
                <a:lnTo>
                  <a:pt x="0" y="0"/>
                </a:lnTo>
                <a:close/>
              </a:path>
            </a:pathLst>
          </a:custGeom>
          <a:blipFill>
            <a:blip r:embed="rId3"/>
            <a:stretch>
              <a:fillRect/>
            </a:stretch>
          </a:blipFill>
        </p:spPr>
      </p:sp>
      <p:sp>
        <p:nvSpPr>
          <p:cNvPr id="10" name="TextBox 10"/>
          <p:cNvSpPr txBox="1"/>
          <p:nvPr/>
        </p:nvSpPr>
        <p:spPr>
          <a:xfrm>
            <a:off x="754994" y="1096964"/>
            <a:ext cx="12456708" cy="613409"/>
          </a:xfrm>
          <a:prstGeom prst="rect">
            <a:avLst/>
          </a:prstGeom>
        </p:spPr>
        <p:txBody>
          <a:bodyPr lIns="0" tIns="0" rIns="0" bIns="0" rtlCol="0" anchor="t">
            <a:spAutoFit/>
          </a:bodyPr>
          <a:lstStyle/>
          <a:p>
            <a:pPr marL="777245" lvl="1" indent="-388622" algn="l">
              <a:lnSpc>
                <a:spcPts val="5040"/>
              </a:lnSpc>
              <a:buFont typeface="Arial"/>
              <a:buChar char="•"/>
            </a:pPr>
            <a:r>
              <a:rPr lang="en-US" sz="3600" b="1">
                <a:solidFill>
                  <a:srgbClr val="3B599B"/>
                </a:solidFill>
                <a:latin typeface="Montserrat Bold"/>
                <a:ea typeface="Montserrat Bold"/>
                <a:cs typeface="Montserrat Bold"/>
                <a:sym typeface="Montserrat Bold"/>
              </a:rPr>
              <a:t>Thêm mới sinh viên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2">
            <a:extLst>
              <a:ext uri="{FF2B5EF4-FFF2-40B4-BE49-F238E27FC236}">
                <a16:creationId xmlns:a16="http://schemas.microsoft.com/office/drawing/2014/main" id="{BDE5C2EA-68F4-E164-2741-1E38932909C2}"/>
              </a:ext>
            </a:extLst>
          </p:cNvPr>
          <p:cNvGrpSpPr/>
          <p:nvPr/>
        </p:nvGrpSpPr>
        <p:grpSpPr>
          <a:xfrm>
            <a:off x="0" y="-590108"/>
            <a:ext cx="18378113" cy="2100263"/>
            <a:chOff x="0" y="-26227"/>
            <a:chExt cx="816805" cy="93345"/>
          </a:xfrm>
        </p:grpSpPr>
        <p:sp>
          <p:nvSpPr>
            <p:cNvPr id="12" name="Freeform 13">
              <a:extLst>
                <a:ext uri="{FF2B5EF4-FFF2-40B4-BE49-F238E27FC236}">
                  <a16:creationId xmlns:a16="http://schemas.microsoft.com/office/drawing/2014/main" id="{B0223C45-BD27-0B4D-0152-578C3EEA10F2}"/>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13" name="TextBox 14">
              <a:extLst>
                <a:ext uri="{FF2B5EF4-FFF2-40B4-BE49-F238E27FC236}">
                  <a16:creationId xmlns:a16="http://schemas.microsoft.com/office/drawing/2014/main" id="{DDDB854D-187E-537B-1805-6CE46FCF9F89}"/>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5" name="Freeform 5"/>
          <p:cNvSpPr/>
          <p:nvPr/>
        </p:nvSpPr>
        <p:spPr>
          <a:xfrm>
            <a:off x="16852200" y="10725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grpSp>
        <p:nvGrpSpPr>
          <p:cNvPr id="6" name="Group 6"/>
          <p:cNvGrpSpPr/>
          <p:nvPr/>
        </p:nvGrpSpPr>
        <p:grpSpPr>
          <a:xfrm>
            <a:off x="0" y="9855447"/>
            <a:ext cx="18288000" cy="431553"/>
            <a:chOff x="0" y="0"/>
            <a:chExt cx="812800" cy="19180"/>
          </a:xfrm>
        </p:grpSpPr>
        <p:sp>
          <p:nvSpPr>
            <p:cNvPr id="7" name="Freeform 7"/>
            <p:cNvSpPr/>
            <p:nvPr/>
          </p:nvSpPr>
          <p:spPr>
            <a:xfrm>
              <a:off x="0" y="0"/>
              <a:ext cx="812800" cy="19180"/>
            </a:xfrm>
            <a:custGeom>
              <a:avLst/>
              <a:gdLst/>
              <a:ahLst/>
              <a:cxnLst/>
              <a:rect l="l" t="t" r="r" b="b"/>
              <a:pathLst>
                <a:path w="812800" h="19180">
                  <a:moveTo>
                    <a:pt x="0" y="0"/>
                  </a:moveTo>
                  <a:lnTo>
                    <a:pt x="812800" y="0"/>
                  </a:lnTo>
                  <a:lnTo>
                    <a:pt x="812800" y="19180"/>
                  </a:lnTo>
                  <a:lnTo>
                    <a:pt x="0" y="19180"/>
                  </a:lnTo>
                  <a:close/>
                </a:path>
              </a:pathLst>
            </a:custGeom>
            <a:solidFill>
              <a:srgbClr val="293E6B"/>
            </a:solidFill>
          </p:spPr>
        </p:sp>
        <p:sp>
          <p:nvSpPr>
            <p:cNvPr id="8" name="TextBox 8"/>
            <p:cNvSpPr txBox="1"/>
            <p:nvPr/>
          </p:nvSpPr>
          <p:spPr>
            <a:xfrm>
              <a:off x="0" y="-47625"/>
              <a:ext cx="812800" cy="66805"/>
            </a:xfrm>
            <a:prstGeom prst="rect">
              <a:avLst/>
            </a:prstGeom>
          </p:spPr>
          <p:txBody>
            <a:bodyPr lIns="50800" tIns="50800" rIns="50800" bIns="50800" rtlCol="0" anchor="ctr"/>
            <a:lstStyle/>
            <a:p>
              <a:pPr algn="l">
                <a:lnSpc>
                  <a:spcPts val="4199"/>
                </a:lnSpc>
              </a:pPr>
              <a:endParaRPr/>
            </a:p>
          </p:txBody>
        </p:sp>
      </p:grpSp>
      <p:sp>
        <p:nvSpPr>
          <p:cNvPr id="9" name="Freeform 9"/>
          <p:cNvSpPr/>
          <p:nvPr/>
        </p:nvSpPr>
        <p:spPr>
          <a:xfrm>
            <a:off x="1332718" y="2476909"/>
            <a:ext cx="16333682" cy="3736330"/>
          </a:xfrm>
          <a:custGeom>
            <a:avLst/>
            <a:gdLst/>
            <a:ahLst/>
            <a:cxnLst/>
            <a:rect l="l" t="t" r="r" b="b"/>
            <a:pathLst>
              <a:path w="16333682" h="3736330">
                <a:moveTo>
                  <a:pt x="0" y="0"/>
                </a:moveTo>
                <a:lnTo>
                  <a:pt x="16333682" y="0"/>
                </a:lnTo>
                <a:lnTo>
                  <a:pt x="16333682" y="3736330"/>
                </a:lnTo>
                <a:lnTo>
                  <a:pt x="0" y="3736330"/>
                </a:lnTo>
                <a:lnTo>
                  <a:pt x="0" y="0"/>
                </a:lnTo>
                <a:close/>
              </a:path>
            </a:pathLst>
          </a:custGeom>
          <a:blipFill>
            <a:blip r:embed="rId3"/>
            <a:stretch>
              <a:fillRect/>
            </a:stretch>
          </a:blipFill>
        </p:spPr>
      </p:sp>
      <p:sp>
        <p:nvSpPr>
          <p:cNvPr id="10" name="TextBox 10"/>
          <p:cNvSpPr txBox="1"/>
          <p:nvPr/>
        </p:nvSpPr>
        <p:spPr>
          <a:xfrm>
            <a:off x="754994" y="1096964"/>
            <a:ext cx="12456708" cy="613409"/>
          </a:xfrm>
          <a:prstGeom prst="rect">
            <a:avLst/>
          </a:prstGeom>
        </p:spPr>
        <p:txBody>
          <a:bodyPr lIns="0" tIns="0" rIns="0" bIns="0" rtlCol="0" anchor="t">
            <a:spAutoFit/>
          </a:bodyPr>
          <a:lstStyle/>
          <a:p>
            <a:pPr marL="777245" lvl="1" indent="-388622" algn="l">
              <a:lnSpc>
                <a:spcPts val="5040"/>
              </a:lnSpc>
              <a:buFont typeface="Arial"/>
              <a:buChar char="•"/>
            </a:pPr>
            <a:r>
              <a:rPr lang="en-US" sz="3600" b="1">
                <a:solidFill>
                  <a:srgbClr val="3B599B"/>
                </a:solidFill>
                <a:latin typeface="Montserrat Bold"/>
                <a:ea typeface="Montserrat Bold"/>
                <a:cs typeface="Montserrat Bold"/>
                <a:sym typeface="Montserrat Bold"/>
              </a:rPr>
              <a:t>Danh sách sinh viên</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2">
            <a:extLst>
              <a:ext uri="{FF2B5EF4-FFF2-40B4-BE49-F238E27FC236}">
                <a16:creationId xmlns:a16="http://schemas.microsoft.com/office/drawing/2014/main" id="{0FDB739A-EDAB-2C2F-7198-C3BDCE04059D}"/>
              </a:ext>
            </a:extLst>
          </p:cNvPr>
          <p:cNvGrpSpPr/>
          <p:nvPr/>
        </p:nvGrpSpPr>
        <p:grpSpPr>
          <a:xfrm>
            <a:off x="0" y="-590108"/>
            <a:ext cx="18378113" cy="2100263"/>
            <a:chOff x="0" y="-26227"/>
            <a:chExt cx="816805" cy="93345"/>
          </a:xfrm>
        </p:grpSpPr>
        <p:sp>
          <p:nvSpPr>
            <p:cNvPr id="12" name="Freeform 13">
              <a:extLst>
                <a:ext uri="{FF2B5EF4-FFF2-40B4-BE49-F238E27FC236}">
                  <a16:creationId xmlns:a16="http://schemas.microsoft.com/office/drawing/2014/main" id="{0A225950-4B40-C6EB-E1EF-5A702D4C85F1}"/>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13" name="TextBox 14">
              <a:extLst>
                <a:ext uri="{FF2B5EF4-FFF2-40B4-BE49-F238E27FC236}">
                  <a16:creationId xmlns:a16="http://schemas.microsoft.com/office/drawing/2014/main" id="{DF905650-95B0-143F-34F9-81E71917966D}"/>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5" name="Freeform 5"/>
          <p:cNvSpPr/>
          <p:nvPr/>
        </p:nvSpPr>
        <p:spPr>
          <a:xfrm>
            <a:off x="16852200" y="10725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grpSp>
        <p:nvGrpSpPr>
          <p:cNvPr id="6" name="Group 6"/>
          <p:cNvGrpSpPr/>
          <p:nvPr/>
        </p:nvGrpSpPr>
        <p:grpSpPr>
          <a:xfrm>
            <a:off x="0" y="9855447"/>
            <a:ext cx="18288000" cy="431553"/>
            <a:chOff x="0" y="0"/>
            <a:chExt cx="812800" cy="19180"/>
          </a:xfrm>
        </p:grpSpPr>
        <p:sp>
          <p:nvSpPr>
            <p:cNvPr id="7" name="Freeform 7"/>
            <p:cNvSpPr/>
            <p:nvPr/>
          </p:nvSpPr>
          <p:spPr>
            <a:xfrm>
              <a:off x="0" y="0"/>
              <a:ext cx="812800" cy="19180"/>
            </a:xfrm>
            <a:custGeom>
              <a:avLst/>
              <a:gdLst/>
              <a:ahLst/>
              <a:cxnLst/>
              <a:rect l="l" t="t" r="r" b="b"/>
              <a:pathLst>
                <a:path w="812800" h="19180">
                  <a:moveTo>
                    <a:pt x="0" y="0"/>
                  </a:moveTo>
                  <a:lnTo>
                    <a:pt x="812800" y="0"/>
                  </a:lnTo>
                  <a:lnTo>
                    <a:pt x="812800" y="19180"/>
                  </a:lnTo>
                  <a:lnTo>
                    <a:pt x="0" y="19180"/>
                  </a:lnTo>
                  <a:close/>
                </a:path>
              </a:pathLst>
            </a:custGeom>
            <a:solidFill>
              <a:srgbClr val="293E6B"/>
            </a:solidFill>
          </p:spPr>
        </p:sp>
        <p:sp>
          <p:nvSpPr>
            <p:cNvPr id="8" name="TextBox 8"/>
            <p:cNvSpPr txBox="1"/>
            <p:nvPr/>
          </p:nvSpPr>
          <p:spPr>
            <a:xfrm>
              <a:off x="0" y="-47625"/>
              <a:ext cx="812800" cy="66805"/>
            </a:xfrm>
            <a:prstGeom prst="rect">
              <a:avLst/>
            </a:prstGeom>
          </p:spPr>
          <p:txBody>
            <a:bodyPr lIns="50800" tIns="50800" rIns="50800" bIns="50800" rtlCol="0" anchor="ctr"/>
            <a:lstStyle/>
            <a:p>
              <a:pPr algn="l">
                <a:lnSpc>
                  <a:spcPts val="4199"/>
                </a:lnSpc>
              </a:pPr>
              <a:endParaRPr/>
            </a:p>
          </p:txBody>
        </p:sp>
      </p:grpSp>
      <p:sp>
        <p:nvSpPr>
          <p:cNvPr id="9" name="Freeform 9"/>
          <p:cNvSpPr/>
          <p:nvPr/>
        </p:nvSpPr>
        <p:spPr>
          <a:xfrm>
            <a:off x="1079743" y="2056407"/>
            <a:ext cx="14530004" cy="7597981"/>
          </a:xfrm>
          <a:custGeom>
            <a:avLst/>
            <a:gdLst/>
            <a:ahLst/>
            <a:cxnLst/>
            <a:rect l="l" t="t" r="r" b="b"/>
            <a:pathLst>
              <a:path w="14530004" h="7597981">
                <a:moveTo>
                  <a:pt x="0" y="0"/>
                </a:moveTo>
                <a:lnTo>
                  <a:pt x="14530004" y="0"/>
                </a:lnTo>
                <a:lnTo>
                  <a:pt x="14530004" y="7597981"/>
                </a:lnTo>
                <a:lnTo>
                  <a:pt x="0" y="7597981"/>
                </a:lnTo>
                <a:lnTo>
                  <a:pt x="0" y="0"/>
                </a:lnTo>
                <a:close/>
              </a:path>
            </a:pathLst>
          </a:custGeom>
          <a:blipFill>
            <a:blip r:embed="rId3"/>
            <a:stretch>
              <a:fillRect/>
            </a:stretch>
          </a:blipFill>
        </p:spPr>
      </p:sp>
      <p:sp>
        <p:nvSpPr>
          <p:cNvPr id="10" name="TextBox 10"/>
          <p:cNvSpPr txBox="1"/>
          <p:nvPr/>
        </p:nvSpPr>
        <p:spPr>
          <a:xfrm>
            <a:off x="754994" y="1096964"/>
            <a:ext cx="12456708" cy="613376"/>
          </a:xfrm>
          <a:prstGeom prst="rect">
            <a:avLst/>
          </a:prstGeom>
        </p:spPr>
        <p:txBody>
          <a:bodyPr lIns="0" tIns="0" rIns="0" bIns="0" rtlCol="0" anchor="t">
            <a:spAutoFit/>
          </a:bodyPr>
          <a:lstStyle/>
          <a:p>
            <a:pPr marL="777245" lvl="1" indent="-388622" algn="l">
              <a:lnSpc>
                <a:spcPts val="5040"/>
              </a:lnSpc>
              <a:buFont typeface="Arial"/>
              <a:buChar char="•"/>
            </a:pPr>
            <a:r>
              <a:rPr lang="en-US" sz="3600" b="1">
                <a:solidFill>
                  <a:srgbClr val="3B599B"/>
                </a:solidFill>
                <a:latin typeface="Montserrat Bold"/>
                <a:ea typeface="Montserrat Bold"/>
                <a:cs typeface="Montserrat Bold"/>
                <a:sym typeface="Montserrat Bold"/>
              </a:rPr>
              <a:t>Xóa sinh viên</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2">
            <a:extLst>
              <a:ext uri="{FF2B5EF4-FFF2-40B4-BE49-F238E27FC236}">
                <a16:creationId xmlns:a16="http://schemas.microsoft.com/office/drawing/2014/main" id="{FB192866-D29D-76A7-50A5-E3507DD4039E}"/>
              </a:ext>
            </a:extLst>
          </p:cNvPr>
          <p:cNvGrpSpPr/>
          <p:nvPr/>
        </p:nvGrpSpPr>
        <p:grpSpPr>
          <a:xfrm>
            <a:off x="0" y="-590108"/>
            <a:ext cx="18378113" cy="2100263"/>
            <a:chOff x="0" y="-26227"/>
            <a:chExt cx="816805" cy="93345"/>
          </a:xfrm>
        </p:grpSpPr>
        <p:sp>
          <p:nvSpPr>
            <p:cNvPr id="12" name="Freeform 13">
              <a:extLst>
                <a:ext uri="{FF2B5EF4-FFF2-40B4-BE49-F238E27FC236}">
                  <a16:creationId xmlns:a16="http://schemas.microsoft.com/office/drawing/2014/main" id="{CA38E27C-F08D-54A9-0D2A-BD64F1C50458}"/>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13" name="TextBox 14">
              <a:extLst>
                <a:ext uri="{FF2B5EF4-FFF2-40B4-BE49-F238E27FC236}">
                  <a16:creationId xmlns:a16="http://schemas.microsoft.com/office/drawing/2014/main" id="{EF7440F1-97E4-A25B-ADB0-C4E3CC825F69}"/>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5" name="Freeform 5"/>
          <p:cNvSpPr/>
          <p:nvPr/>
        </p:nvSpPr>
        <p:spPr>
          <a:xfrm>
            <a:off x="16852200" y="10725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grpSp>
        <p:nvGrpSpPr>
          <p:cNvPr id="6" name="Group 6"/>
          <p:cNvGrpSpPr/>
          <p:nvPr/>
        </p:nvGrpSpPr>
        <p:grpSpPr>
          <a:xfrm>
            <a:off x="0" y="9855447"/>
            <a:ext cx="18288000" cy="431553"/>
            <a:chOff x="0" y="0"/>
            <a:chExt cx="812800" cy="19180"/>
          </a:xfrm>
        </p:grpSpPr>
        <p:sp>
          <p:nvSpPr>
            <p:cNvPr id="7" name="Freeform 7"/>
            <p:cNvSpPr/>
            <p:nvPr/>
          </p:nvSpPr>
          <p:spPr>
            <a:xfrm>
              <a:off x="0" y="0"/>
              <a:ext cx="812800" cy="19180"/>
            </a:xfrm>
            <a:custGeom>
              <a:avLst/>
              <a:gdLst/>
              <a:ahLst/>
              <a:cxnLst/>
              <a:rect l="l" t="t" r="r" b="b"/>
              <a:pathLst>
                <a:path w="812800" h="19180">
                  <a:moveTo>
                    <a:pt x="0" y="0"/>
                  </a:moveTo>
                  <a:lnTo>
                    <a:pt x="812800" y="0"/>
                  </a:lnTo>
                  <a:lnTo>
                    <a:pt x="812800" y="19180"/>
                  </a:lnTo>
                  <a:lnTo>
                    <a:pt x="0" y="19180"/>
                  </a:lnTo>
                  <a:close/>
                </a:path>
              </a:pathLst>
            </a:custGeom>
            <a:solidFill>
              <a:srgbClr val="293E6B"/>
            </a:solidFill>
          </p:spPr>
        </p:sp>
        <p:sp>
          <p:nvSpPr>
            <p:cNvPr id="8" name="TextBox 8"/>
            <p:cNvSpPr txBox="1"/>
            <p:nvPr/>
          </p:nvSpPr>
          <p:spPr>
            <a:xfrm>
              <a:off x="0" y="-47625"/>
              <a:ext cx="812800" cy="66805"/>
            </a:xfrm>
            <a:prstGeom prst="rect">
              <a:avLst/>
            </a:prstGeom>
          </p:spPr>
          <p:txBody>
            <a:bodyPr lIns="50800" tIns="50800" rIns="50800" bIns="50800" rtlCol="0" anchor="ctr"/>
            <a:lstStyle/>
            <a:p>
              <a:pPr algn="l">
                <a:lnSpc>
                  <a:spcPts val="4199"/>
                </a:lnSpc>
              </a:pPr>
              <a:endParaRPr/>
            </a:p>
          </p:txBody>
        </p:sp>
      </p:grpSp>
      <p:sp>
        <p:nvSpPr>
          <p:cNvPr id="9" name="Freeform 9"/>
          <p:cNvSpPr/>
          <p:nvPr/>
        </p:nvSpPr>
        <p:spPr>
          <a:xfrm>
            <a:off x="1176361" y="2017799"/>
            <a:ext cx="13765929" cy="6848550"/>
          </a:xfrm>
          <a:custGeom>
            <a:avLst/>
            <a:gdLst/>
            <a:ahLst/>
            <a:cxnLst/>
            <a:rect l="l" t="t" r="r" b="b"/>
            <a:pathLst>
              <a:path w="13765929" h="6848550">
                <a:moveTo>
                  <a:pt x="0" y="0"/>
                </a:moveTo>
                <a:lnTo>
                  <a:pt x="13765930" y="0"/>
                </a:lnTo>
                <a:lnTo>
                  <a:pt x="13765930" y="6848550"/>
                </a:lnTo>
                <a:lnTo>
                  <a:pt x="0" y="6848550"/>
                </a:lnTo>
                <a:lnTo>
                  <a:pt x="0" y="0"/>
                </a:lnTo>
                <a:close/>
              </a:path>
            </a:pathLst>
          </a:custGeom>
          <a:blipFill>
            <a:blip r:embed="rId3"/>
            <a:stretch>
              <a:fillRect/>
            </a:stretch>
          </a:blipFill>
        </p:spPr>
      </p:sp>
      <p:sp>
        <p:nvSpPr>
          <p:cNvPr id="10" name="TextBox 10"/>
          <p:cNvSpPr txBox="1"/>
          <p:nvPr/>
        </p:nvSpPr>
        <p:spPr>
          <a:xfrm>
            <a:off x="754994" y="1096964"/>
            <a:ext cx="12456708" cy="613376"/>
          </a:xfrm>
          <a:prstGeom prst="rect">
            <a:avLst/>
          </a:prstGeom>
        </p:spPr>
        <p:txBody>
          <a:bodyPr lIns="0" tIns="0" rIns="0" bIns="0" rtlCol="0" anchor="t">
            <a:spAutoFit/>
          </a:bodyPr>
          <a:lstStyle/>
          <a:p>
            <a:pPr marL="777245" lvl="1" indent="-388622" algn="l">
              <a:lnSpc>
                <a:spcPts val="5040"/>
              </a:lnSpc>
              <a:buFont typeface="Arial"/>
              <a:buChar char="•"/>
            </a:pPr>
            <a:r>
              <a:rPr lang="en-US" sz="3600" b="1">
                <a:solidFill>
                  <a:srgbClr val="3B599B"/>
                </a:solidFill>
                <a:latin typeface="Montserrat Bold"/>
                <a:ea typeface="Montserrat Bold"/>
                <a:cs typeface="Montserrat Bold"/>
                <a:sym typeface="Montserrat Bold"/>
              </a:rPr>
              <a:t>Sửa sinh viên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2">
            <a:extLst>
              <a:ext uri="{FF2B5EF4-FFF2-40B4-BE49-F238E27FC236}">
                <a16:creationId xmlns:a16="http://schemas.microsoft.com/office/drawing/2014/main" id="{21B23276-A464-C2D4-DCC8-635B459DC376}"/>
              </a:ext>
            </a:extLst>
          </p:cNvPr>
          <p:cNvGrpSpPr/>
          <p:nvPr/>
        </p:nvGrpSpPr>
        <p:grpSpPr>
          <a:xfrm>
            <a:off x="0" y="-590108"/>
            <a:ext cx="18378113" cy="2100263"/>
            <a:chOff x="0" y="-26227"/>
            <a:chExt cx="816805" cy="93345"/>
          </a:xfrm>
        </p:grpSpPr>
        <p:sp>
          <p:nvSpPr>
            <p:cNvPr id="12" name="Freeform 13">
              <a:extLst>
                <a:ext uri="{FF2B5EF4-FFF2-40B4-BE49-F238E27FC236}">
                  <a16:creationId xmlns:a16="http://schemas.microsoft.com/office/drawing/2014/main" id="{A2AF863E-6C85-F6D8-CE3B-47AA09E1D6CF}"/>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13" name="TextBox 14">
              <a:extLst>
                <a:ext uri="{FF2B5EF4-FFF2-40B4-BE49-F238E27FC236}">
                  <a16:creationId xmlns:a16="http://schemas.microsoft.com/office/drawing/2014/main" id="{113B91AA-803D-37CB-0454-D0C65268F2C5}"/>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5" name="Freeform 5"/>
          <p:cNvSpPr/>
          <p:nvPr/>
        </p:nvSpPr>
        <p:spPr>
          <a:xfrm>
            <a:off x="16852200" y="10725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grpSp>
        <p:nvGrpSpPr>
          <p:cNvPr id="6" name="Group 6"/>
          <p:cNvGrpSpPr/>
          <p:nvPr/>
        </p:nvGrpSpPr>
        <p:grpSpPr>
          <a:xfrm>
            <a:off x="0" y="9855447"/>
            <a:ext cx="18288000" cy="431553"/>
            <a:chOff x="0" y="0"/>
            <a:chExt cx="812800" cy="19180"/>
          </a:xfrm>
        </p:grpSpPr>
        <p:sp>
          <p:nvSpPr>
            <p:cNvPr id="7" name="Freeform 7"/>
            <p:cNvSpPr/>
            <p:nvPr/>
          </p:nvSpPr>
          <p:spPr>
            <a:xfrm>
              <a:off x="0" y="0"/>
              <a:ext cx="812800" cy="19180"/>
            </a:xfrm>
            <a:custGeom>
              <a:avLst/>
              <a:gdLst/>
              <a:ahLst/>
              <a:cxnLst/>
              <a:rect l="l" t="t" r="r" b="b"/>
              <a:pathLst>
                <a:path w="812800" h="19180">
                  <a:moveTo>
                    <a:pt x="0" y="0"/>
                  </a:moveTo>
                  <a:lnTo>
                    <a:pt x="812800" y="0"/>
                  </a:lnTo>
                  <a:lnTo>
                    <a:pt x="812800" y="19180"/>
                  </a:lnTo>
                  <a:lnTo>
                    <a:pt x="0" y="19180"/>
                  </a:lnTo>
                  <a:close/>
                </a:path>
              </a:pathLst>
            </a:custGeom>
            <a:solidFill>
              <a:srgbClr val="293E6B"/>
            </a:solidFill>
          </p:spPr>
        </p:sp>
        <p:sp>
          <p:nvSpPr>
            <p:cNvPr id="8" name="TextBox 8"/>
            <p:cNvSpPr txBox="1"/>
            <p:nvPr/>
          </p:nvSpPr>
          <p:spPr>
            <a:xfrm>
              <a:off x="0" y="-47625"/>
              <a:ext cx="812800" cy="66805"/>
            </a:xfrm>
            <a:prstGeom prst="rect">
              <a:avLst/>
            </a:prstGeom>
          </p:spPr>
          <p:txBody>
            <a:bodyPr lIns="50800" tIns="50800" rIns="50800" bIns="50800" rtlCol="0" anchor="ctr"/>
            <a:lstStyle/>
            <a:p>
              <a:pPr algn="l">
                <a:lnSpc>
                  <a:spcPts val="4199"/>
                </a:lnSpc>
              </a:pPr>
              <a:endParaRPr/>
            </a:p>
          </p:txBody>
        </p:sp>
      </p:grpSp>
      <p:sp>
        <p:nvSpPr>
          <p:cNvPr id="9" name="Freeform 9"/>
          <p:cNvSpPr/>
          <p:nvPr/>
        </p:nvSpPr>
        <p:spPr>
          <a:xfrm>
            <a:off x="1321028" y="2233665"/>
            <a:ext cx="15938272" cy="6136235"/>
          </a:xfrm>
          <a:custGeom>
            <a:avLst/>
            <a:gdLst/>
            <a:ahLst/>
            <a:cxnLst/>
            <a:rect l="l" t="t" r="r" b="b"/>
            <a:pathLst>
              <a:path w="15938272" h="6136235">
                <a:moveTo>
                  <a:pt x="0" y="0"/>
                </a:moveTo>
                <a:lnTo>
                  <a:pt x="15938272" y="0"/>
                </a:lnTo>
                <a:lnTo>
                  <a:pt x="15938272" y="6136235"/>
                </a:lnTo>
                <a:lnTo>
                  <a:pt x="0" y="6136235"/>
                </a:lnTo>
                <a:lnTo>
                  <a:pt x="0" y="0"/>
                </a:lnTo>
                <a:close/>
              </a:path>
            </a:pathLst>
          </a:custGeom>
          <a:blipFill>
            <a:blip r:embed="rId3"/>
            <a:stretch>
              <a:fillRect/>
            </a:stretch>
          </a:blipFill>
        </p:spPr>
      </p:sp>
      <p:sp>
        <p:nvSpPr>
          <p:cNvPr id="10" name="TextBox 10"/>
          <p:cNvSpPr txBox="1"/>
          <p:nvPr/>
        </p:nvSpPr>
        <p:spPr>
          <a:xfrm>
            <a:off x="754994" y="1096964"/>
            <a:ext cx="12456708" cy="613376"/>
          </a:xfrm>
          <a:prstGeom prst="rect">
            <a:avLst/>
          </a:prstGeom>
        </p:spPr>
        <p:txBody>
          <a:bodyPr lIns="0" tIns="0" rIns="0" bIns="0" rtlCol="0" anchor="t">
            <a:spAutoFit/>
          </a:bodyPr>
          <a:lstStyle/>
          <a:p>
            <a:pPr marL="777245" lvl="1" indent="-388622" algn="l">
              <a:lnSpc>
                <a:spcPts val="5040"/>
              </a:lnSpc>
              <a:buFont typeface="Arial"/>
              <a:buChar char="•"/>
            </a:pPr>
            <a:r>
              <a:rPr lang="en-US" sz="3600" b="1">
                <a:solidFill>
                  <a:srgbClr val="3B599B"/>
                </a:solidFill>
                <a:latin typeface="Montserrat Bold"/>
                <a:ea typeface="Montserrat Bold"/>
                <a:cs typeface="Montserrat Bold"/>
                <a:sym typeface="Montserrat Bold"/>
              </a:rPr>
              <a:t>Tìm kiếm sinh viên</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2">
            <a:extLst>
              <a:ext uri="{FF2B5EF4-FFF2-40B4-BE49-F238E27FC236}">
                <a16:creationId xmlns:a16="http://schemas.microsoft.com/office/drawing/2014/main" id="{AF0BB2CA-A12B-0944-A663-EF7721B93ED4}"/>
              </a:ext>
            </a:extLst>
          </p:cNvPr>
          <p:cNvGrpSpPr/>
          <p:nvPr/>
        </p:nvGrpSpPr>
        <p:grpSpPr>
          <a:xfrm>
            <a:off x="0" y="-590108"/>
            <a:ext cx="18378113" cy="2100263"/>
            <a:chOff x="0" y="-26227"/>
            <a:chExt cx="816805" cy="93345"/>
          </a:xfrm>
        </p:grpSpPr>
        <p:sp>
          <p:nvSpPr>
            <p:cNvPr id="12" name="Freeform 13">
              <a:extLst>
                <a:ext uri="{FF2B5EF4-FFF2-40B4-BE49-F238E27FC236}">
                  <a16:creationId xmlns:a16="http://schemas.microsoft.com/office/drawing/2014/main" id="{5C5D7372-A0F1-1D32-2CFC-7AD672174884}"/>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13" name="TextBox 14">
              <a:extLst>
                <a:ext uri="{FF2B5EF4-FFF2-40B4-BE49-F238E27FC236}">
                  <a16:creationId xmlns:a16="http://schemas.microsoft.com/office/drawing/2014/main" id="{B2996EDF-1D59-BF61-9C32-38E240F14E19}"/>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5" name="Freeform 5"/>
          <p:cNvSpPr/>
          <p:nvPr/>
        </p:nvSpPr>
        <p:spPr>
          <a:xfrm>
            <a:off x="16852200" y="10725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grpSp>
        <p:nvGrpSpPr>
          <p:cNvPr id="6" name="Group 6"/>
          <p:cNvGrpSpPr/>
          <p:nvPr/>
        </p:nvGrpSpPr>
        <p:grpSpPr>
          <a:xfrm>
            <a:off x="0" y="9855447"/>
            <a:ext cx="18288000" cy="431553"/>
            <a:chOff x="0" y="0"/>
            <a:chExt cx="812800" cy="19180"/>
          </a:xfrm>
        </p:grpSpPr>
        <p:sp>
          <p:nvSpPr>
            <p:cNvPr id="7" name="Freeform 7"/>
            <p:cNvSpPr/>
            <p:nvPr/>
          </p:nvSpPr>
          <p:spPr>
            <a:xfrm>
              <a:off x="0" y="0"/>
              <a:ext cx="812800" cy="19180"/>
            </a:xfrm>
            <a:custGeom>
              <a:avLst/>
              <a:gdLst/>
              <a:ahLst/>
              <a:cxnLst/>
              <a:rect l="l" t="t" r="r" b="b"/>
              <a:pathLst>
                <a:path w="812800" h="19180">
                  <a:moveTo>
                    <a:pt x="0" y="0"/>
                  </a:moveTo>
                  <a:lnTo>
                    <a:pt x="812800" y="0"/>
                  </a:lnTo>
                  <a:lnTo>
                    <a:pt x="812800" y="19180"/>
                  </a:lnTo>
                  <a:lnTo>
                    <a:pt x="0" y="19180"/>
                  </a:lnTo>
                  <a:close/>
                </a:path>
              </a:pathLst>
            </a:custGeom>
            <a:solidFill>
              <a:srgbClr val="293E6B"/>
            </a:solidFill>
          </p:spPr>
        </p:sp>
        <p:sp>
          <p:nvSpPr>
            <p:cNvPr id="8" name="TextBox 8"/>
            <p:cNvSpPr txBox="1"/>
            <p:nvPr/>
          </p:nvSpPr>
          <p:spPr>
            <a:xfrm>
              <a:off x="0" y="-47625"/>
              <a:ext cx="812800" cy="66805"/>
            </a:xfrm>
            <a:prstGeom prst="rect">
              <a:avLst/>
            </a:prstGeom>
          </p:spPr>
          <p:txBody>
            <a:bodyPr lIns="50800" tIns="50800" rIns="50800" bIns="50800" rtlCol="0" anchor="ctr"/>
            <a:lstStyle/>
            <a:p>
              <a:pPr algn="l">
                <a:lnSpc>
                  <a:spcPts val="4199"/>
                </a:lnSpc>
              </a:pPr>
              <a:endParaRPr/>
            </a:p>
          </p:txBody>
        </p:sp>
      </p:grpSp>
      <p:sp>
        <p:nvSpPr>
          <p:cNvPr id="9" name="Freeform 9"/>
          <p:cNvSpPr/>
          <p:nvPr/>
        </p:nvSpPr>
        <p:spPr>
          <a:xfrm>
            <a:off x="1332718" y="2431198"/>
            <a:ext cx="15088300" cy="3621192"/>
          </a:xfrm>
          <a:custGeom>
            <a:avLst/>
            <a:gdLst/>
            <a:ahLst/>
            <a:cxnLst/>
            <a:rect l="l" t="t" r="r" b="b"/>
            <a:pathLst>
              <a:path w="15088300" h="3621192">
                <a:moveTo>
                  <a:pt x="0" y="0"/>
                </a:moveTo>
                <a:lnTo>
                  <a:pt x="15088300" y="0"/>
                </a:lnTo>
                <a:lnTo>
                  <a:pt x="15088300" y="3621192"/>
                </a:lnTo>
                <a:lnTo>
                  <a:pt x="0" y="3621192"/>
                </a:lnTo>
                <a:lnTo>
                  <a:pt x="0" y="0"/>
                </a:lnTo>
                <a:close/>
              </a:path>
            </a:pathLst>
          </a:custGeom>
          <a:blipFill>
            <a:blip r:embed="rId3"/>
            <a:stretch>
              <a:fillRect/>
            </a:stretch>
          </a:blipFill>
        </p:spPr>
      </p:sp>
      <p:sp>
        <p:nvSpPr>
          <p:cNvPr id="10" name="TextBox 10"/>
          <p:cNvSpPr txBox="1"/>
          <p:nvPr/>
        </p:nvSpPr>
        <p:spPr>
          <a:xfrm>
            <a:off x="754994" y="1096964"/>
            <a:ext cx="12456708" cy="613409"/>
          </a:xfrm>
          <a:prstGeom prst="rect">
            <a:avLst/>
          </a:prstGeom>
        </p:spPr>
        <p:txBody>
          <a:bodyPr lIns="0" tIns="0" rIns="0" bIns="0" rtlCol="0" anchor="t">
            <a:spAutoFit/>
          </a:bodyPr>
          <a:lstStyle/>
          <a:p>
            <a:pPr marL="777245" lvl="1" indent="-388622" algn="l">
              <a:lnSpc>
                <a:spcPts val="5040"/>
              </a:lnSpc>
              <a:buFont typeface="Arial"/>
              <a:buChar char="•"/>
            </a:pPr>
            <a:r>
              <a:rPr lang="en-US" sz="3600" b="1">
                <a:solidFill>
                  <a:srgbClr val="3B599B"/>
                </a:solidFill>
                <a:latin typeface="Montserrat Bold"/>
                <a:ea typeface="Montserrat Bold"/>
                <a:cs typeface="Montserrat Bold"/>
                <a:sym typeface="Montserrat Bold"/>
              </a:rPr>
              <a:t>Thêm mới lớp học</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2">
            <a:extLst>
              <a:ext uri="{FF2B5EF4-FFF2-40B4-BE49-F238E27FC236}">
                <a16:creationId xmlns:a16="http://schemas.microsoft.com/office/drawing/2014/main" id="{E7E9B806-7CB3-A8D9-C91C-E0ED4FFE5C97}"/>
              </a:ext>
            </a:extLst>
          </p:cNvPr>
          <p:cNvGrpSpPr/>
          <p:nvPr/>
        </p:nvGrpSpPr>
        <p:grpSpPr>
          <a:xfrm>
            <a:off x="0" y="-590108"/>
            <a:ext cx="18378113" cy="2100263"/>
            <a:chOff x="0" y="-26227"/>
            <a:chExt cx="816805" cy="93345"/>
          </a:xfrm>
        </p:grpSpPr>
        <p:sp>
          <p:nvSpPr>
            <p:cNvPr id="12" name="Freeform 13">
              <a:extLst>
                <a:ext uri="{FF2B5EF4-FFF2-40B4-BE49-F238E27FC236}">
                  <a16:creationId xmlns:a16="http://schemas.microsoft.com/office/drawing/2014/main" id="{D80F8F63-B98F-143D-D199-595162C65CC3}"/>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13" name="TextBox 14">
              <a:extLst>
                <a:ext uri="{FF2B5EF4-FFF2-40B4-BE49-F238E27FC236}">
                  <a16:creationId xmlns:a16="http://schemas.microsoft.com/office/drawing/2014/main" id="{3E5BC8ED-B72F-4814-D825-05D8437F612C}"/>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5" name="Freeform 5"/>
          <p:cNvSpPr/>
          <p:nvPr/>
        </p:nvSpPr>
        <p:spPr>
          <a:xfrm>
            <a:off x="16852200" y="10725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grpSp>
        <p:nvGrpSpPr>
          <p:cNvPr id="6" name="Group 6"/>
          <p:cNvGrpSpPr/>
          <p:nvPr/>
        </p:nvGrpSpPr>
        <p:grpSpPr>
          <a:xfrm>
            <a:off x="0" y="9855447"/>
            <a:ext cx="18288000" cy="431553"/>
            <a:chOff x="0" y="0"/>
            <a:chExt cx="812800" cy="19180"/>
          </a:xfrm>
        </p:grpSpPr>
        <p:sp>
          <p:nvSpPr>
            <p:cNvPr id="7" name="Freeform 7"/>
            <p:cNvSpPr/>
            <p:nvPr/>
          </p:nvSpPr>
          <p:spPr>
            <a:xfrm>
              <a:off x="0" y="0"/>
              <a:ext cx="812800" cy="19180"/>
            </a:xfrm>
            <a:custGeom>
              <a:avLst/>
              <a:gdLst/>
              <a:ahLst/>
              <a:cxnLst/>
              <a:rect l="l" t="t" r="r" b="b"/>
              <a:pathLst>
                <a:path w="812800" h="19180">
                  <a:moveTo>
                    <a:pt x="0" y="0"/>
                  </a:moveTo>
                  <a:lnTo>
                    <a:pt x="812800" y="0"/>
                  </a:lnTo>
                  <a:lnTo>
                    <a:pt x="812800" y="19180"/>
                  </a:lnTo>
                  <a:lnTo>
                    <a:pt x="0" y="19180"/>
                  </a:lnTo>
                  <a:close/>
                </a:path>
              </a:pathLst>
            </a:custGeom>
            <a:solidFill>
              <a:srgbClr val="293E6B"/>
            </a:solidFill>
          </p:spPr>
        </p:sp>
        <p:sp>
          <p:nvSpPr>
            <p:cNvPr id="8" name="TextBox 8"/>
            <p:cNvSpPr txBox="1"/>
            <p:nvPr/>
          </p:nvSpPr>
          <p:spPr>
            <a:xfrm>
              <a:off x="0" y="-47625"/>
              <a:ext cx="812800" cy="66805"/>
            </a:xfrm>
            <a:prstGeom prst="rect">
              <a:avLst/>
            </a:prstGeom>
          </p:spPr>
          <p:txBody>
            <a:bodyPr lIns="50800" tIns="50800" rIns="50800" bIns="50800" rtlCol="0" anchor="ctr"/>
            <a:lstStyle/>
            <a:p>
              <a:pPr algn="l">
                <a:lnSpc>
                  <a:spcPts val="4199"/>
                </a:lnSpc>
              </a:pPr>
              <a:endParaRPr/>
            </a:p>
          </p:txBody>
        </p:sp>
      </p:grpSp>
      <p:sp>
        <p:nvSpPr>
          <p:cNvPr id="9" name="Freeform 9"/>
          <p:cNvSpPr/>
          <p:nvPr/>
        </p:nvSpPr>
        <p:spPr>
          <a:xfrm>
            <a:off x="1332718" y="2330710"/>
            <a:ext cx="15926582" cy="6091918"/>
          </a:xfrm>
          <a:custGeom>
            <a:avLst/>
            <a:gdLst/>
            <a:ahLst/>
            <a:cxnLst/>
            <a:rect l="l" t="t" r="r" b="b"/>
            <a:pathLst>
              <a:path w="15926582" h="6091918">
                <a:moveTo>
                  <a:pt x="0" y="0"/>
                </a:moveTo>
                <a:lnTo>
                  <a:pt x="15926582" y="0"/>
                </a:lnTo>
                <a:lnTo>
                  <a:pt x="15926582" y="6091917"/>
                </a:lnTo>
                <a:lnTo>
                  <a:pt x="0" y="6091917"/>
                </a:lnTo>
                <a:lnTo>
                  <a:pt x="0" y="0"/>
                </a:lnTo>
                <a:close/>
              </a:path>
            </a:pathLst>
          </a:custGeom>
          <a:blipFill>
            <a:blip r:embed="rId3"/>
            <a:stretch>
              <a:fillRect/>
            </a:stretch>
          </a:blipFill>
        </p:spPr>
      </p:sp>
      <p:sp>
        <p:nvSpPr>
          <p:cNvPr id="10" name="TextBox 10"/>
          <p:cNvSpPr txBox="1"/>
          <p:nvPr/>
        </p:nvSpPr>
        <p:spPr>
          <a:xfrm>
            <a:off x="754994" y="1096964"/>
            <a:ext cx="12456708" cy="613409"/>
          </a:xfrm>
          <a:prstGeom prst="rect">
            <a:avLst/>
          </a:prstGeom>
        </p:spPr>
        <p:txBody>
          <a:bodyPr lIns="0" tIns="0" rIns="0" bIns="0" rtlCol="0" anchor="t">
            <a:spAutoFit/>
          </a:bodyPr>
          <a:lstStyle/>
          <a:p>
            <a:pPr marL="777245" lvl="1" indent="-388622" algn="l">
              <a:lnSpc>
                <a:spcPts val="5040"/>
              </a:lnSpc>
              <a:buFont typeface="Arial"/>
              <a:buChar char="•"/>
            </a:pPr>
            <a:r>
              <a:rPr lang="en-US" sz="3600" b="1">
                <a:solidFill>
                  <a:srgbClr val="3B599B"/>
                </a:solidFill>
                <a:latin typeface="Montserrat Bold"/>
                <a:ea typeface="Montserrat Bold"/>
                <a:cs typeface="Montserrat Bold"/>
                <a:sym typeface="Montserrat Bold"/>
              </a:rPr>
              <a:t>Danh sách lớp học</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028700" y="1569110"/>
            <a:ext cx="11013415" cy="7780188"/>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Comments trong PHP:</a:t>
            </a:r>
          </a:p>
          <a:p>
            <a:pPr algn="l">
              <a:lnSpc>
                <a:spcPts val="5040"/>
              </a:lnSpc>
            </a:pPr>
            <a:r>
              <a:rPr lang="en-US" sz="3600" b="1">
                <a:solidFill>
                  <a:srgbClr val="000000"/>
                </a:solidFill>
                <a:latin typeface="Arial Bold"/>
                <a:ea typeface="Arial Bold"/>
                <a:cs typeface="Arial Bold"/>
                <a:sym typeface="Arial Bold"/>
              </a:rPr>
              <a:t>Chú thích nội dung trong dấu /* */</a:t>
            </a: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r>
              <a:rPr lang="en-US" sz="3600" b="1">
                <a:solidFill>
                  <a:srgbClr val="000000"/>
                </a:solidFill>
                <a:latin typeface="Arial Bold"/>
                <a:ea typeface="Arial Bold"/>
                <a:cs typeface="Arial Bold"/>
                <a:sym typeface="Arial Bold"/>
              </a:rPr>
              <a:t>VD: </a:t>
            </a:r>
          </a:p>
          <a:p>
            <a:pPr algn="l">
              <a:lnSpc>
                <a:spcPts val="5040"/>
              </a:lnSpc>
            </a:pPr>
            <a:r>
              <a:rPr lang="en-US" sz="3600" b="1">
                <a:solidFill>
                  <a:srgbClr val="000000"/>
                </a:solidFill>
                <a:latin typeface="Arial Bold"/>
                <a:ea typeface="Arial Bold"/>
                <a:cs typeface="Arial Bold"/>
                <a:sym typeface="Arial Bold"/>
              </a:rPr>
              <a:t>/* Author: Bob Smith Last modified: April 10 This script processes the customer orders. */</a:t>
            </a:r>
          </a:p>
          <a:p>
            <a:pPr algn="l">
              <a:lnSpc>
                <a:spcPts val="5040"/>
              </a:lnSpc>
            </a:pPr>
            <a:endParaRPr lang="en-US" sz="3600" b="1">
              <a:solidFill>
                <a:srgbClr val="000000"/>
              </a:solidFill>
              <a:latin typeface="Arial Bold"/>
              <a:ea typeface="Arial Bold"/>
              <a:cs typeface="Arial Bold"/>
              <a:sym typeface="Arial Bold"/>
            </a:endParaRPr>
          </a:p>
          <a:p>
            <a:pPr algn="l">
              <a:lnSpc>
                <a:spcPts val="5040"/>
              </a:lnSpc>
            </a:pPr>
            <a:endParaRPr lang="en-US" sz="3600" b="1">
              <a:solidFill>
                <a:srgbClr val="000000"/>
              </a:solidFill>
              <a:latin typeface="Arial Bold"/>
              <a:ea typeface="Arial Bold"/>
              <a:cs typeface="Arial Bold"/>
              <a:sym typeface="Arial Bold"/>
            </a:endParaRPr>
          </a:p>
          <a:p>
            <a:pPr algn="l">
              <a:lnSpc>
                <a:spcPts val="4200"/>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3478"/>
              </a:lnSpc>
            </a:pPr>
            <a:endParaRPr lang="en-US" sz="3600" b="1">
              <a:solidFill>
                <a:srgbClr val="000000"/>
              </a:solidFill>
              <a:latin typeface="Arial Bold"/>
              <a:ea typeface="Arial Bold"/>
              <a:cs typeface="Arial Bold"/>
              <a:sym typeface="Arial Bold"/>
            </a:endParaRPr>
          </a:p>
          <a:p>
            <a:pPr algn="l">
              <a:lnSpc>
                <a:spcPts val="2501"/>
              </a:lnSpc>
            </a:pPr>
            <a:endParaRPr lang="en-US" sz="3600" b="1">
              <a:solidFill>
                <a:srgbClr val="000000"/>
              </a:solidFill>
              <a:latin typeface="Arial Bold"/>
              <a:ea typeface="Arial Bold"/>
              <a:cs typeface="Arial Bold"/>
              <a:sym typeface="Arial Bold"/>
            </a:endParaRPr>
          </a:p>
        </p:txBody>
      </p:sp>
      <p:sp>
        <p:nvSpPr>
          <p:cNvPr id="7" name="TextBox 4">
            <a:extLst>
              <a:ext uri="{FF2B5EF4-FFF2-40B4-BE49-F238E27FC236}">
                <a16:creationId xmlns:a16="http://schemas.microsoft.com/office/drawing/2014/main" id="{7C2133BE-A23D-42CB-BBB7-5724AD564C14}"/>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6852200" y="10725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grpSp>
        <p:nvGrpSpPr>
          <p:cNvPr id="6" name="Group 6"/>
          <p:cNvGrpSpPr/>
          <p:nvPr/>
        </p:nvGrpSpPr>
        <p:grpSpPr>
          <a:xfrm>
            <a:off x="0" y="9855447"/>
            <a:ext cx="18288000" cy="431553"/>
            <a:chOff x="0" y="0"/>
            <a:chExt cx="812800" cy="19180"/>
          </a:xfrm>
        </p:grpSpPr>
        <p:sp>
          <p:nvSpPr>
            <p:cNvPr id="7" name="Freeform 7"/>
            <p:cNvSpPr/>
            <p:nvPr/>
          </p:nvSpPr>
          <p:spPr>
            <a:xfrm>
              <a:off x="0" y="0"/>
              <a:ext cx="812800" cy="19180"/>
            </a:xfrm>
            <a:custGeom>
              <a:avLst/>
              <a:gdLst/>
              <a:ahLst/>
              <a:cxnLst/>
              <a:rect l="l" t="t" r="r" b="b"/>
              <a:pathLst>
                <a:path w="812800" h="19180">
                  <a:moveTo>
                    <a:pt x="0" y="0"/>
                  </a:moveTo>
                  <a:lnTo>
                    <a:pt x="812800" y="0"/>
                  </a:lnTo>
                  <a:lnTo>
                    <a:pt x="812800" y="19180"/>
                  </a:lnTo>
                  <a:lnTo>
                    <a:pt x="0" y="19180"/>
                  </a:lnTo>
                  <a:close/>
                </a:path>
              </a:pathLst>
            </a:custGeom>
            <a:solidFill>
              <a:srgbClr val="293E6B"/>
            </a:solidFill>
          </p:spPr>
        </p:sp>
        <p:sp>
          <p:nvSpPr>
            <p:cNvPr id="8" name="TextBox 8"/>
            <p:cNvSpPr txBox="1"/>
            <p:nvPr/>
          </p:nvSpPr>
          <p:spPr>
            <a:xfrm>
              <a:off x="0" y="-47625"/>
              <a:ext cx="812800" cy="66805"/>
            </a:xfrm>
            <a:prstGeom prst="rect">
              <a:avLst/>
            </a:prstGeom>
          </p:spPr>
          <p:txBody>
            <a:bodyPr lIns="50800" tIns="50800" rIns="50800" bIns="50800" rtlCol="0" anchor="ctr"/>
            <a:lstStyle/>
            <a:p>
              <a:pPr algn="l">
                <a:lnSpc>
                  <a:spcPts val="4199"/>
                </a:lnSpc>
              </a:pPr>
              <a:endParaRPr/>
            </a:p>
          </p:txBody>
        </p:sp>
      </p:grpSp>
      <p:sp>
        <p:nvSpPr>
          <p:cNvPr id="9" name="Freeform 9"/>
          <p:cNvSpPr/>
          <p:nvPr/>
        </p:nvSpPr>
        <p:spPr>
          <a:xfrm>
            <a:off x="1593383" y="2356742"/>
            <a:ext cx="14716642" cy="5702699"/>
          </a:xfrm>
          <a:custGeom>
            <a:avLst/>
            <a:gdLst/>
            <a:ahLst/>
            <a:cxnLst/>
            <a:rect l="l" t="t" r="r" b="b"/>
            <a:pathLst>
              <a:path w="14716642" h="5702699">
                <a:moveTo>
                  <a:pt x="0" y="0"/>
                </a:moveTo>
                <a:lnTo>
                  <a:pt x="14716642" y="0"/>
                </a:lnTo>
                <a:lnTo>
                  <a:pt x="14716642" y="5702699"/>
                </a:lnTo>
                <a:lnTo>
                  <a:pt x="0" y="5702699"/>
                </a:lnTo>
                <a:lnTo>
                  <a:pt x="0" y="0"/>
                </a:lnTo>
                <a:close/>
              </a:path>
            </a:pathLst>
          </a:custGeom>
          <a:blipFill>
            <a:blip r:embed="rId3"/>
            <a:stretch>
              <a:fillRect/>
            </a:stretch>
          </a:blipFill>
        </p:spPr>
      </p:sp>
      <p:sp>
        <p:nvSpPr>
          <p:cNvPr id="10" name="TextBox 10"/>
          <p:cNvSpPr txBox="1"/>
          <p:nvPr/>
        </p:nvSpPr>
        <p:spPr>
          <a:xfrm>
            <a:off x="754994" y="1096964"/>
            <a:ext cx="12456708" cy="613409"/>
          </a:xfrm>
          <a:prstGeom prst="rect">
            <a:avLst/>
          </a:prstGeom>
        </p:spPr>
        <p:txBody>
          <a:bodyPr lIns="0" tIns="0" rIns="0" bIns="0" rtlCol="0" anchor="t">
            <a:spAutoFit/>
          </a:bodyPr>
          <a:lstStyle/>
          <a:p>
            <a:pPr marL="777245" lvl="1" indent="-388622" algn="l">
              <a:lnSpc>
                <a:spcPts val="5040"/>
              </a:lnSpc>
              <a:buFont typeface="Arial"/>
              <a:buChar char="•"/>
            </a:pPr>
            <a:r>
              <a:rPr lang="en-US" sz="3600" b="1">
                <a:solidFill>
                  <a:srgbClr val="3B599B"/>
                </a:solidFill>
                <a:latin typeface="Montserrat Bold"/>
                <a:ea typeface="Montserrat Bold"/>
                <a:cs typeface="Montserrat Bold"/>
                <a:sym typeface="Montserrat Bold"/>
              </a:rPr>
              <a:t>Sửa lớp học</a:t>
            </a:r>
          </a:p>
        </p:txBody>
      </p:sp>
      <p:grpSp>
        <p:nvGrpSpPr>
          <p:cNvPr id="11" name="Group 12">
            <a:extLst>
              <a:ext uri="{FF2B5EF4-FFF2-40B4-BE49-F238E27FC236}">
                <a16:creationId xmlns:a16="http://schemas.microsoft.com/office/drawing/2014/main" id="{27A8AFFB-E61B-51E5-1C1B-41E029CAB48F}"/>
              </a:ext>
            </a:extLst>
          </p:cNvPr>
          <p:cNvGrpSpPr/>
          <p:nvPr/>
        </p:nvGrpSpPr>
        <p:grpSpPr>
          <a:xfrm>
            <a:off x="0" y="-590108"/>
            <a:ext cx="18378113" cy="2100263"/>
            <a:chOff x="0" y="-26227"/>
            <a:chExt cx="816805" cy="93345"/>
          </a:xfrm>
        </p:grpSpPr>
        <p:sp>
          <p:nvSpPr>
            <p:cNvPr id="12" name="Freeform 13">
              <a:extLst>
                <a:ext uri="{FF2B5EF4-FFF2-40B4-BE49-F238E27FC236}">
                  <a16:creationId xmlns:a16="http://schemas.microsoft.com/office/drawing/2014/main" id="{F09160D8-F57B-684B-8A66-88D530B20A5A}"/>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13" name="TextBox 14">
              <a:extLst>
                <a:ext uri="{FF2B5EF4-FFF2-40B4-BE49-F238E27FC236}">
                  <a16:creationId xmlns:a16="http://schemas.microsoft.com/office/drawing/2014/main" id="{DDBD9398-616C-1BBD-2F39-342FC32482A9}"/>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14" name="Freeform 5">
            <a:extLst>
              <a:ext uri="{FF2B5EF4-FFF2-40B4-BE49-F238E27FC236}">
                <a16:creationId xmlns:a16="http://schemas.microsoft.com/office/drawing/2014/main" id="{531599E3-0DF1-5C55-6487-1D1CC32F1722}"/>
              </a:ext>
            </a:extLst>
          </p:cNvPr>
          <p:cNvSpPr/>
          <p:nvPr/>
        </p:nvSpPr>
        <p:spPr>
          <a:xfrm>
            <a:off x="17111757" y="76897"/>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6852200" y="10725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grpSp>
        <p:nvGrpSpPr>
          <p:cNvPr id="6" name="Group 6"/>
          <p:cNvGrpSpPr/>
          <p:nvPr/>
        </p:nvGrpSpPr>
        <p:grpSpPr>
          <a:xfrm>
            <a:off x="0" y="9855447"/>
            <a:ext cx="18288000" cy="431553"/>
            <a:chOff x="0" y="0"/>
            <a:chExt cx="812800" cy="19180"/>
          </a:xfrm>
        </p:grpSpPr>
        <p:sp>
          <p:nvSpPr>
            <p:cNvPr id="7" name="Freeform 7"/>
            <p:cNvSpPr/>
            <p:nvPr/>
          </p:nvSpPr>
          <p:spPr>
            <a:xfrm>
              <a:off x="0" y="0"/>
              <a:ext cx="812800" cy="19180"/>
            </a:xfrm>
            <a:custGeom>
              <a:avLst/>
              <a:gdLst/>
              <a:ahLst/>
              <a:cxnLst/>
              <a:rect l="l" t="t" r="r" b="b"/>
              <a:pathLst>
                <a:path w="812800" h="19180">
                  <a:moveTo>
                    <a:pt x="0" y="0"/>
                  </a:moveTo>
                  <a:lnTo>
                    <a:pt x="812800" y="0"/>
                  </a:lnTo>
                  <a:lnTo>
                    <a:pt x="812800" y="19180"/>
                  </a:lnTo>
                  <a:lnTo>
                    <a:pt x="0" y="19180"/>
                  </a:lnTo>
                  <a:close/>
                </a:path>
              </a:pathLst>
            </a:custGeom>
            <a:solidFill>
              <a:srgbClr val="293E6B"/>
            </a:solidFill>
          </p:spPr>
        </p:sp>
        <p:sp>
          <p:nvSpPr>
            <p:cNvPr id="8" name="TextBox 8"/>
            <p:cNvSpPr txBox="1"/>
            <p:nvPr/>
          </p:nvSpPr>
          <p:spPr>
            <a:xfrm>
              <a:off x="0" y="-47625"/>
              <a:ext cx="812800" cy="66805"/>
            </a:xfrm>
            <a:prstGeom prst="rect">
              <a:avLst/>
            </a:prstGeom>
          </p:spPr>
          <p:txBody>
            <a:bodyPr lIns="50800" tIns="50800" rIns="50800" bIns="50800" rtlCol="0" anchor="ctr"/>
            <a:lstStyle/>
            <a:p>
              <a:pPr algn="l">
                <a:lnSpc>
                  <a:spcPts val="4199"/>
                </a:lnSpc>
              </a:pPr>
              <a:endParaRPr/>
            </a:p>
          </p:txBody>
        </p:sp>
      </p:grpSp>
      <p:sp>
        <p:nvSpPr>
          <p:cNvPr id="9" name="Freeform 9"/>
          <p:cNvSpPr/>
          <p:nvPr/>
        </p:nvSpPr>
        <p:spPr>
          <a:xfrm>
            <a:off x="1028700" y="2236168"/>
            <a:ext cx="15093371" cy="6497686"/>
          </a:xfrm>
          <a:custGeom>
            <a:avLst/>
            <a:gdLst/>
            <a:ahLst/>
            <a:cxnLst/>
            <a:rect l="l" t="t" r="r" b="b"/>
            <a:pathLst>
              <a:path w="15093371" h="6497686">
                <a:moveTo>
                  <a:pt x="0" y="0"/>
                </a:moveTo>
                <a:lnTo>
                  <a:pt x="15093371" y="0"/>
                </a:lnTo>
                <a:lnTo>
                  <a:pt x="15093371" y="6497686"/>
                </a:lnTo>
                <a:lnTo>
                  <a:pt x="0" y="6497686"/>
                </a:lnTo>
                <a:lnTo>
                  <a:pt x="0" y="0"/>
                </a:lnTo>
                <a:close/>
              </a:path>
            </a:pathLst>
          </a:custGeom>
          <a:blipFill>
            <a:blip r:embed="rId3"/>
            <a:stretch>
              <a:fillRect/>
            </a:stretch>
          </a:blipFill>
        </p:spPr>
      </p:sp>
      <p:sp>
        <p:nvSpPr>
          <p:cNvPr id="10" name="TextBox 10"/>
          <p:cNvSpPr txBox="1"/>
          <p:nvPr/>
        </p:nvSpPr>
        <p:spPr>
          <a:xfrm>
            <a:off x="754994" y="1096964"/>
            <a:ext cx="12456708" cy="613409"/>
          </a:xfrm>
          <a:prstGeom prst="rect">
            <a:avLst/>
          </a:prstGeom>
        </p:spPr>
        <p:txBody>
          <a:bodyPr lIns="0" tIns="0" rIns="0" bIns="0" rtlCol="0" anchor="t">
            <a:spAutoFit/>
          </a:bodyPr>
          <a:lstStyle/>
          <a:p>
            <a:pPr marL="777245" lvl="1" indent="-388622" algn="l">
              <a:lnSpc>
                <a:spcPts val="5040"/>
              </a:lnSpc>
              <a:buFont typeface="Arial"/>
              <a:buChar char="•"/>
            </a:pPr>
            <a:r>
              <a:rPr lang="en-US" sz="3600" b="1">
                <a:solidFill>
                  <a:srgbClr val="3B599B"/>
                </a:solidFill>
                <a:latin typeface="Montserrat Bold"/>
                <a:ea typeface="Montserrat Bold"/>
                <a:cs typeface="Montserrat Bold"/>
                <a:sym typeface="Montserrat Bold"/>
              </a:rPr>
              <a:t>Xóa lớp học</a:t>
            </a:r>
          </a:p>
        </p:txBody>
      </p:sp>
      <p:grpSp>
        <p:nvGrpSpPr>
          <p:cNvPr id="11" name="Group 12">
            <a:extLst>
              <a:ext uri="{FF2B5EF4-FFF2-40B4-BE49-F238E27FC236}">
                <a16:creationId xmlns:a16="http://schemas.microsoft.com/office/drawing/2014/main" id="{2E6F82F9-D31B-814B-0FF0-7B7A073DDCF8}"/>
              </a:ext>
            </a:extLst>
          </p:cNvPr>
          <p:cNvGrpSpPr/>
          <p:nvPr/>
        </p:nvGrpSpPr>
        <p:grpSpPr>
          <a:xfrm>
            <a:off x="0" y="-590108"/>
            <a:ext cx="18378113" cy="2100263"/>
            <a:chOff x="0" y="-26227"/>
            <a:chExt cx="816805" cy="93345"/>
          </a:xfrm>
        </p:grpSpPr>
        <p:sp>
          <p:nvSpPr>
            <p:cNvPr id="12" name="Freeform 13">
              <a:extLst>
                <a:ext uri="{FF2B5EF4-FFF2-40B4-BE49-F238E27FC236}">
                  <a16:creationId xmlns:a16="http://schemas.microsoft.com/office/drawing/2014/main" id="{F7001DC7-19FC-E1F8-4331-C89ED4824AE1}"/>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13" name="TextBox 14">
              <a:extLst>
                <a:ext uri="{FF2B5EF4-FFF2-40B4-BE49-F238E27FC236}">
                  <a16:creationId xmlns:a16="http://schemas.microsoft.com/office/drawing/2014/main" id="{F5115D77-B3C4-EE11-A007-C771AEEB16AF}"/>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14" name="Freeform 5">
            <a:extLst>
              <a:ext uri="{FF2B5EF4-FFF2-40B4-BE49-F238E27FC236}">
                <a16:creationId xmlns:a16="http://schemas.microsoft.com/office/drawing/2014/main" id="{0A69B675-583D-5D05-F000-88C0283B7352}"/>
              </a:ext>
            </a:extLst>
          </p:cNvPr>
          <p:cNvSpPr/>
          <p:nvPr/>
        </p:nvSpPr>
        <p:spPr>
          <a:xfrm>
            <a:off x="16962191" y="98139"/>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6852200" y="10725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grpSp>
        <p:nvGrpSpPr>
          <p:cNvPr id="6" name="Group 6"/>
          <p:cNvGrpSpPr/>
          <p:nvPr/>
        </p:nvGrpSpPr>
        <p:grpSpPr>
          <a:xfrm>
            <a:off x="0" y="9855447"/>
            <a:ext cx="18288000" cy="431553"/>
            <a:chOff x="0" y="0"/>
            <a:chExt cx="812800" cy="19180"/>
          </a:xfrm>
        </p:grpSpPr>
        <p:sp>
          <p:nvSpPr>
            <p:cNvPr id="7" name="Freeform 7"/>
            <p:cNvSpPr/>
            <p:nvPr/>
          </p:nvSpPr>
          <p:spPr>
            <a:xfrm>
              <a:off x="0" y="0"/>
              <a:ext cx="812800" cy="19180"/>
            </a:xfrm>
            <a:custGeom>
              <a:avLst/>
              <a:gdLst/>
              <a:ahLst/>
              <a:cxnLst/>
              <a:rect l="l" t="t" r="r" b="b"/>
              <a:pathLst>
                <a:path w="812800" h="19180">
                  <a:moveTo>
                    <a:pt x="0" y="0"/>
                  </a:moveTo>
                  <a:lnTo>
                    <a:pt x="812800" y="0"/>
                  </a:lnTo>
                  <a:lnTo>
                    <a:pt x="812800" y="19180"/>
                  </a:lnTo>
                  <a:lnTo>
                    <a:pt x="0" y="19180"/>
                  </a:lnTo>
                  <a:close/>
                </a:path>
              </a:pathLst>
            </a:custGeom>
            <a:solidFill>
              <a:srgbClr val="293E6B"/>
            </a:solidFill>
          </p:spPr>
        </p:sp>
        <p:sp>
          <p:nvSpPr>
            <p:cNvPr id="8" name="TextBox 8"/>
            <p:cNvSpPr txBox="1"/>
            <p:nvPr/>
          </p:nvSpPr>
          <p:spPr>
            <a:xfrm>
              <a:off x="0" y="-47625"/>
              <a:ext cx="812800" cy="66805"/>
            </a:xfrm>
            <a:prstGeom prst="rect">
              <a:avLst/>
            </a:prstGeom>
          </p:spPr>
          <p:txBody>
            <a:bodyPr lIns="50800" tIns="50800" rIns="50800" bIns="50800" rtlCol="0" anchor="ctr"/>
            <a:lstStyle/>
            <a:p>
              <a:pPr algn="l">
                <a:lnSpc>
                  <a:spcPts val="4199"/>
                </a:lnSpc>
              </a:pPr>
              <a:endParaRPr/>
            </a:p>
          </p:txBody>
        </p:sp>
      </p:grpSp>
      <p:sp>
        <p:nvSpPr>
          <p:cNvPr id="9" name="Freeform 9"/>
          <p:cNvSpPr/>
          <p:nvPr/>
        </p:nvSpPr>
        <p:spPr>
          <a:xfrm>
            <a:off x="1211478" y="2461307"/>
            <a:ext cx="16047822" cy="4874526"/>
          </a:xfrm>
          <a:custGeom>
            <a:avLst/>
            <a:gdLst/>
            <a:ahLst/>
            <a:cxnLst/>
            <a:rect l="l" t="t" r="r" b="b"/>
            <a:pathLst>
              <a:path w="16047822" h="4874526">
                <a:moveTo>
                  <a:pt x="0" y="0"/>
                </a:moveTo>
                <a:lnTo>
                  <a:pt x="16047822" y="0"/>
                </a:lnTo>
                <a:lnTo>
                  <a:pt x="16047822" y="4874526"/>
                </a:lnTo>
                <a:lnTo>
                  <a:pt x="0" y="4874526"/>
                </a:lnTo>
                <a:lnTo>
                  <a:pt x="0" y="0"/>
                </a:lnTo>
                <a:close/>
              </a:path>
            </a:pathLst>
          </a:custGeom>
          <a:blipFill>
            <a:blip r:embed="rId3"/>
            <a:stretch>
              <a:fillRect/>
            </a:stretch>
          </a:blipFill>
        </p:spPr>
      </p:sp>
      <p:sp>
        <p:nvSpPr>
          <p:cNvPr id="10" name="TextBox 10"/>
          <p:cNvSpPr txBox="1"/>
          <p:nvPr/>
        </p:nvSpPr>
        <p:spPr>
          <a:xfrm>
            <a:off x="754994" y="1096964"/>
            <a:ext cx="12456708" cy="613335"/>
          </a:xfrm>
          <a:prstGeom prst="rect">
            <a:avLst/>
          </a:prstGeom>
        </p:spPr>
        <p:txBody>
          <a:bodyPr lIns="0" tIns="0" rIns="0" bIns="0" rtlCol="0" anchor="t">
            <a:spAutoFit/>
          </a:bodyPr>
          <a:lstStyle/>
          <a:p>
            <a:pPr marL="777245" lvl="1" indent="-388622" algn="l">
              <a:lnSpc>
                <a:spcPts val="5040"/>
              </a:lnSpc>
              <a:buFont typeface="Arial"/>
              <a:buChar char="•"/>
            </a:pPr>
            <a:r>
              <a:rPr lang="en-US" sz="3600" b="1">
                <a:solidFill>
                  <a:srgbClr val="3B599B"/>
                </a:solidFill>
                <a:latin typeface="Montserrat Bold"/>
                <a:ea typeface="Montserrat Bold"/>
                <a:cs typeface="Montserrat Bold"/>
                <a:sym typeface="Montserrat Bold"/>
              </a:rPr>
              <a:t>Trang đăng nhập</a:t>
            </a:r>
          </a:p>
        </p:txBody>
      </p:sp>
      <p:grpSp>
        <p:nvGrpSpPr>
          <p:cNvPr id="11" name="Group 12">
            <a:extLst>
              <a:ext uri="{FF2B5EF4-FFF2-40B4-BE49-F238E27FC236}">
                <a16:creationId xmlns:a16="http://schemas.microsoft.com/office/drawing/2014/main" id="{A0ECA6D2-136D-B238-3916-051AAF4FED84}"/>
              </a:ext>
            </a:extLst>
          </p:cNvPr>
          <p:cNvGrpSpPr/>
          <p:nvPr/>
        </p:nvGrpSpPr>
        <p:grpSpPr>
          <a:xfrm>
            <a:off x="0" y="-590108"/>
            <a:ext cx="18378113" cy="2100263"/>
            <a:chOff x="0" y="-26227"/>
            <a:chExt cx="816805" cy="93345"/>
          </a:xfrm>
        </p:grpSpPr>
        <p:sp>
          <p:nvSpPr>
            <p:cNvPr id="12" name="Freeform 13">
              <a:extLst>
                <a:ext uri="{FF2B5EF4-FFF2-40B4-BE49-F238E27FC236}">
                  <a16:creationId xmlns:a16="http://schemas.microsoft.com/office/drawing/2014/main" id="{31747090-7F6F-0F79-2B3A-DE857FCF445E}"/>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13" name="TextBox 14">
              <a:extLst>
                <a:ext uri="{FF2B5EF4-FFF2-40B4-BE49-F238E27FC236}">
                  <a16:creationId xmlns:a16="http://schemas.microsoft.com/office/drawing/2014/main" id="{DC5EB7C9-A0EC-240C-811D-7E1047A754B9}"/>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14" name="Freeform 5">
            <a:extLst>
              <a:ext uri="{FF2B5EF4-FFF2-40B4-BE49-F238E27FC236}">
                <a16:creationId xmlns:a16="http://schemas.microsoft.com/office/drawing/2014/main" id="{0C91D269-7B08-94A6-F7D8-3519B9FD244C}"/>
              </a:ext>
            </a:extLst>
          </p:cNvPr>
          <p:cNvSpPr/>
          <p:nvPr/>
        </p:nvSpPr>
        <p:spPr>
          <a:xfrm>
            <a:off x="17101818" y="135411"/>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6852200" y="10725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grpSp>
        <p:nvGrpSpPr>
          <p:cNvPr id="6" name="Group 6"/>
          <p:cNvGrpSpPr/>
          <p:nvPr/>
        </p:nvGrpSpPr>
        <p:grpSpPr>
          <a:xfrm>
            <a:off x="0" y="9855447"/>
            <a:ext cx="18288000" cy="431553"/>
            <a:chOff x="0" y="0"/>
            <a:chExt cx="812800" cy="19180"/>
          </a:xfrm>
        </p:grpSpPr>
        <p:sp>
          <p:nvSpPr>
            <p:cNvPr id="7" name="Freeform 7"/>
            <p:cNvSpPr/>
            <p:nvPr/>
          </p:nvSpPr>
          <p:spPr>
            <a:xfrm>
              <a:off x="0" y="0"/>
              <a:ext cx="812800" cy="19180"/>
            </a:xfrm>
            <a:custGeom>
              <a:avLst/>
              <a:gdLst/>
              <a:ahLst/>
              <a:cxnLst/>
              <a:rect l="l" t="t" r="r" b="b"/>
              <a:pathLst>
                <a:path w="812800" h="19180">
                  <a:moveTo>
                    <a:pt x="0" y="0"/>
                  </a:moveTo>
                  <a:lnTo>
                    <a:pt x="812800" y="0"/>
                  </a:lnTo>
                  <a:lnTo>
                    <a:pt x="812800" y="19180"/>
                  </a:lnTo>
                  <a:lnTo>
                    <a:pt x="0" y="19180"/>
                  </a:lnTo>
                  <a:close/>
                </a:path>
              </a:pathLst>
            </a:custGeom>
            <a:solidFill>
              <a:srgbClr val="293E6B"/>
            </a:solidFill>
          </p:spPr>
        </p:sp>
        <p:sp>
          <p:nvSpPr>
            <p:cNvPr id="8" name="TextBox 8"/>
            <p:cNvSpPr txBox="1"/>
            <p:nvPr/>
          </p:nvSpPr>
          <p:spPr>
            <a:xfrm>
              <a:off x="0" y="-47625"/>
              <a:ext cx="812800" cy="66805"/>
            </a:xfrm>
            <a:prstGeom prst="rect">
              <a:avLst/>
            </a:prstGeom>
          </p:spPr>
          <p:txBody>
            <a:bodyPr lIns="50800" tIns="50800" rIns="50800" bIns="50800" rtlCol="0" anchor="ctr"/>
            <a:lstStyle/>
            <a:p>
              <a:pPr algn="l">
                <a:lnSpc>
                  <a:spcPts val="4199"/>
                </a:lnSpc>
              </a:pPr>
              <a:endParaRPr/>
            </a:p>
          </p:txBody>
        </p:sp>
      </p:grpSp>
      <p:sp>
        <p:nvSpPr>
          <p:cNvPr id="9" name="Freeform 9"/>
          <p:cNvSpPr/>
          <p:nvPr/>
        </p:nvSpPr>
        <p:spPr>
          <a:xfrm>
            <a:off x="891847" y="2244931"/>
            <a:ext cx="16504306" cy="5797138"/>
          </a:xfrm>
          <a:custGeom>
            <a:avLst/>
            <a:gdLst/>
            <a:ahLst/>
            <a:cxnLst/>
            <a:rect l="l" t="t" r="r" b="b"/>
            <a:pathLst>
              <a:path w="16504306" h="5797138">
                <a:moveTo>
                  <a:pt x="0" y="0"/>
                </a:moveTo>
                <a:lnTo>
                  <a:pt x="16504306" y="0"/>
                </a:lnTo>
                <a:lnTo>
                  <a:pt x="16504306" y="5797138"/>
                </a:lnTo>
                <a:lnTo>
                  <a:pt x="0" y="5797138"/>
                </a:lnTo>
                <a:lnTo>
                  <a:pt x="0" y="0"/>
                </a:lnTo>
                <a:close/>
              </a:path>
            </a:pathLst>
          </a:custGeom>
          <a:blipFill>
            <a:blip r:embed="rId3"/>
            <a:stretch>
              <a:fillRect/>
            </a:stretch>
          </a:blipFill>
        </p:spPr>
      </p:sp>
      <p:sp>
        <p:nvSpPr>
          <p:cNvPr id="10" name="TextBox 10"/>
          <p:cNvSpPr txBox="1"/>
          <p:nvPr/>
        </p:nvSpPr>
        <p:spPr>
          <a:xfrm>
            <a:off x="754994" y="1096964"/>
            <a:ext cx="12456708" cy="613335"/>
          </a:xfrm>
          <a:prstGeom prst="rect">
            <a:avLst/>
          </a:prstGeom>
        </p:spPr>
        <p:txBody>
          <a:bodyPr lIns="0" tIns="0" rIns="0" bIns="0" rtlCol="0" anchor="t">
            <a:spAutoFit/>
          </a:bodyPr>
          <a:lstStyle/>
          <a:p>
            <a:pPr marL="777245" lvl="1" indent="-388622" algn="l">
              <a:lnSpc>
                <a:spcPts val="5040"/>
              </a:lnSpc>
              <a:buFont typeface="Arial"/>
              <a:buChar char="•"/>
            </a:pPr>
            <a:r>
              <a:rPr lang="en-US" sz="3600" b="1">
                <a:solidFill>
                  <a:srgbClr val="3B599B"/>
                </a:solidFill>
                <a:latin typeface="Montserrat Bold"/>
                <a:ea typeface="Montserrat Bold"/>
                <a:cs typeface="Montserrat Bold"/>
                <a:sym typeface="Montserrat Bold"/>
              </a:rPr>
              <a:t>Trang đăng nhập</a:t>
            </a:r>
          </a:p>
        </p:txBody>
      </p:sp>
      <p:grpSp>
        <p:nvGrpSpPr>
          <p:cNvPr id="11" name="Group 12">
            <a:extLst>
              <a:ext uri="{FF2B5EF4-FFF2-40B4-BE49-F238E27FC236}">
                <a16:creationId xmlns:a16="http://schemas.microsoft.com/office/drawing/2014/main" id="{F7C1DF3C-EA2A-EDEB-2834-45F49EB108F6}"/>
              </a:ext>
            </a:extLst>
          </p:cNvPr>
          <p:cNvGrpSpPr/>
          <p:nvPr/>
        </p:nvGrpSpPr>
        <p:grpSpPr>
          <a:xfrm>
            <a:off x="0" y="-590108"/>
            <a:ext cx="18378113" cy="2100263"/>
            <a:chOff x="0" y="-26227"/>
            <a:chExt cx="816805" cy="93345"/>
          </a:xfrm>
        </p:grpSpPr>
        <p:sp>
          <p:nvSpPr>
            <p:cNvPr id="12" name="Freeform 13">
              <a:extLst>
                <a:ext uri="{FF2B5EF4-FFF2-40B4-BE49-F238E27FC236}">
                  <a16:creationId xmlns:a16="http://schemas.microsoft.com/office/drawing/2014/main" id="{8299D7C8-DAF9-6827-D4C7-0B8974E438ED}"/>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13" name="TextBox 14">
              <a:extLst>
                <a:ext uri="{FF2B5EF4-FFF2-40B4-BE49-F238E27FC236}">
                  <a16:creationId xmlns:a16="http://schemas.microsoft.com/office/drawing/2014/main" id="{5F87345A-AF25-8A08-E341-728B8AA1ED34}"/>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14" name="Freeform 5">
            <a:extLst>
              <a:ext uri="{FF2B5EF4-FFF2-40B4-BE49-F238E27FC236}">
                <a16:creationId xmlns:a16="http://schemas.microsoft.com/office/drawing/2014/main" id="{EFC46D57-E1A8-1862-5440-0412F4FD3B0B}"/>
              </a:ext>
            </a:extLst>
          </p:cNvPr>
          <p:cNvSpPr/>
          <p:nvPr/>
        </p:nvSpPr>
        <p:spPr>
          <a:xfrm>
            <a:off x="16989053" y="10228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6852200" y="10725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grpSp>
        <p:nvGrpSpPr>
          <p:cNvPr id="6" name="Group 6"/>
          <p:cNvGrpSpPr/>
          <p:nvPr/>
        </p:nvGrpSpPr>
        <p:grpSpPr>
          <a:xfrm>
            <a:off x="0" y="9855447"/>
            <a:ext cx="18288000" cy="431553"/>
            <a:chOff x="0" y="0"/>
            <a:chExt cx="812800" cy="19180"/>
          </a:xfrm>
        </p:grpSpPr>
        <p:sp>
          <p:nvSpPr>
            <p:cNvPr id="7" name="Freeform 7"/>
            <p:cNvSpPr/>
            <p:nvPr/>
          </p:nvSpPr>
          <p:spPr>
            <a:xfrm>
              <a:off x="0" y="0"/>
              <a:ext cx="812800" cy="19180"/>
            </a:xfrm>
            <a:custGeom>
              <a:avLst/>
              <a:gdLst/>
              <a:ahLst/>
              <a:cxnLst/>
              <a:rect l="l" t="t" r="r" b="b"/>
              <a:pathLst>
                <a:path w="812800" h="19180">
                  <a:moveTo>
                    <a:pt x="0" y="0"/>
                  </a:moveTo>
                  <a:lnTo>
                    <a:pt x="812800" y="0"/>
                  </a:lnTo>
                  <a:lnTo>
                    <a:pt x="812800" y="19180"/>
                  </a:lnTo>
                  <a:lnTo>
                    <a:pt x="0" y="19180"/>
                  </a:lnTo>
                  <a:close/>
                </a:path>
              </a:pathLst>
            </a:custGeom>
            <a:solidFill>
              <a:srgbClr val="293E6B"/>
            </a:solidFill>
          </p:spPr>
        </p:sp>
        <p:sp>
          <p:nvSpPr>
            <p:cNvPr id="8" name="TextBox 8"/>
            <p:cNvSpPr txBox="1"/>
            <p:nvPr/>
          </p:nvSpPr>
          <p:spPr>
            <a:xfrm>
              <a:off x="0" y="-47625"/>
              <a:ext cx="812800" cy="66805"/>
            </a:xfrm>
            <a:prstGeom prst="rect">
              <a:avLst/>
            </a:prstGeom>
          </p:spPr>
          <p:txBody>
            <a:bodyPr lIns="50800" tIns="50800" rIns="50800" bIns="50800" rtlCol="0" anchor="ctr"/>
            <a:lstStyle/>
            <a:p>
              <a:pPr algn="l">
                <a:lnSpc>
                  <a:spcPts val="4199"/>
                </a:lnSpc>
              </a:pPr>
              <a:endParaRPr/>
            </a:p>
          </p:txBody>
        </p:sp>
      </p:grpSp>
      <p:sp>
        <p:nvSpPr>
          <p:cNvPr id="9" name="Freeform 9"/>
          <p:cNvSpPr/>
          <p:nvPr/>
        </p:nvSpPr>
        <p:spPr>
          <a:xfrm>
            <a:off x="621600" y="2721378"/>
            <a:ext cx="17044800" cy="4254355"/>
          </a:xfrm>
          <a:custGeom>
            <a:avLst/>
            <a:gdLst/>
            <a:ahLst/>
            <a:cxnLst/>
            <a:rect l="l" t="t" r="r" b="b"/>
            <a:pathLst>
              <a:path w="17044800" h="4254355">
                <a:moveTo>
                  <a:pt x="0" y="0"/>
                </a:moveTo>
                <a:lnTo>
                  <a:pt x="17044800" y="0"/>
                </a:lnTo>
                <a:lnTo>
                  <a:pt x="17044800" y="4254355"/>
                </a:lnTo>
                <a:lnTo>
                  <a:pt x="0" y="4254355"/>
                </a:lnTo>
                <a:lnTo>
                  <a:pt x="0" y="0"/>
                </a:lnTo>
                <a:close/>
              </a:path>
            </a:pathLst>
          </a:custGeom>
          <a:blipFill>
            <a:blip r:embed="rId3"/>
            <a:stretch>
              <a:fillRect b="-1663"/>
            </a:stretch>
          </a:blipFill>
        </p:spPr>
      </p:sp>
      <p:sp>
        <p:nvSpPr>
          <p:cNvPr id="10" name="TextBox 10"/>
          <p:cNvSpPr txBox="1"/>
          <p:nvPr/>
        </p:nvSpPr>
        <p:spPr>
          <a:xfrm>
            <a:off x="754994" y="1096964"/>
            <a:ext cx="12456708" cy="613335"/>
          </a:xfrm>
          <a:prstGeom prst="rect">
            <a:avLst/>
          </a:prstGeom>
        </p:spPr>
        <p:txBody>
          <a:bodyPr lIns="0" tIns="0" rIns="0" bIns="0" rtlCol="0" anchor="t">
            <a:spAutoFit/>
          </a:bodyPr>
          <a:lstStyle/>
          <a:p>
            <a:pPr marL="777245" lvl="1" indent="-388622" algn="l">
              <a:lnSpc>
                <a:spcPts val="5040"/>
              </a:lnSpc>
              <a:buFont typeface="Arial"/>
              <a:buChar char="•"/>
            </a:pPr>
            <a:r>
              <a:rPr lang="en-US" sz="3600" b="1">
                <a:solidFill>
                  <a:srgbClr val="3B599B"/>
                </a:solidFill>
                <a:latin typeface="Montserrat Bold"/>
                <a:ea typeface="Montserrat Bold"/>
                <a:cs typeface="Montserrat Bold"/>
                <a:sym typeface="Montserrat Bold"/>
              </a:rPr>
              <a:t>Trang đăng ký </a:t>
            </a:r>
          </a:p>
        </p:txBody>
      </p:sp>
      <p:grpSp>
        <p:nvGrpSpPr>
          <p:cNvPr id="11" name="Group 12">
            <a:extLst>
              <a:ext uri="{FF2B5EF4-FFF2-40B4-BE49-F238E27FC236}">
                <a16:creationId xmlns:a16="http://schemas.microsoft.com/office/drawing/2014/main" id="{442EE6E1-D9FF-3B97-073F-1D8EAE960C84}"/>
              </a:ext>
            </a:extLst>
          </p:cNvPr>
          <p:cNvGrpSpPr/>
          <p:nvPr/>
        </p:nvGrpSpPr>
        <p:grpSpPr>
          <a:xfrm>
            <a:off x="0" y="-590108"/>
            <a:ext cx="18378113" cy="2100263"/>
            <a:chOff x="0" y="-26227"/>
            <a:chExt cx="816805" cy="93345"/>
          </a:xfrm>
        </p:grpSpPr>
        <p:sp>
          <p:nvSpPr>
            <p:cNvPr id="12" name="Freeform 13">
              <a:extLst>
                <a:ext uri="{FF2B5EF4-FFF2-40B4-BE49-F238E27FC236}">
                  <a16:creationId xmlns:a16="http://schemas.microsoft.com/office/drawing/2014/main" id="{1A3169F8-A45B-625A-1B58-6BA50A6A9A8E}"/>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13" name="TextBox 14">
              <a:extLst>
                <a:ext uri="{FF2B5EF4-FFF2-40B4-BE49-F238E27FC236}">
                  <a16:creationId xmlns:a16="http://schemas.microsoft.com/office/drawing/2014/main" id="{A6EF373B-58C0-6898-16A5-583F92FB75C8}"/>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14" name="Freeform 5">
            <a:extLst>
              <a:ext uri="{FF2B5EF4-FFF2-40B4-BE49-F238E27FC236}">
                <a16:creationId xmlns:a16="http://schemas.microsoft.com/office/drawing/2014/main" id="{F9C88C25-79C3-951B-51B2-0E01427A7BBF}"/>
              </a:ext>
            </a:extLst>
          </p:cNvPr>
          <p:cNvSpPr/>
          <p:nvPr/>
        </p:nvSpPr>
        <p:spPr>
          <a:xfrm>
            <a:off x="16989053" y="10228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852200" y="10725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grpSp>
        <p:nvGrpSpPr>
          <p:cNvPr id="3" name="Group 3"/>
          <p:cNvGrpSpPr/>
          <p:nvPr/>
        </p:nvGrpSpPr>
        <p:grpSpPr>
          <a:xfrm>
            <a:off x="0" y="9855447"/>
            <a:ext cx="18288000" cy="431553"/>
            <a:chOff x="0" y="0"/>
            <a:chExt cx="812800" cy="19180"/>
          </a:xfrm>
        </p:grpSpPr>
        <p:sp>
          <p:nvSpPr>
            <p:cNvPr id="4" name="Freeform 4"/>
            <p:cNvSpPr/>
            <p:nvPr/>
          </p:nvSpPr>
          <p:spPr>
            <a:xfrm>
              <a:off x="0" y="0"/>
              <a:ext cx="812800" cy="19180"/>
            </a:xfrm>
            <a:custGeom>
              <a:avLst/>
              <a:gdLst/>
              <a:ahLst/>
              <a:cxnLst/>
              <a:rect l="l" t="t" r="r" b="b"/>
              <a:pathLst>
                <a:path w="812800" h="19180">
                  <a:moveTo>
                    <a:pt x="0" y="0"/>
                  </a:moveTo>
                  <a:lnTo>
                    <a:pt x="812800" y="0"/>
                  </a:lnTo>
                  <a:lnTo>
                    <a:pt x="812800" y="19180"/>
                  </a:lnTo>
                  <a:lnTo>
                    <a:pt x="0" y="19180"/>
                  </a:lnTo>
                  <a:close/>
                </a:path>
              </a:pathLst>
            </a:custGeom>
            <a:solidFill>
              <a:srgbClr val="293E6B"/>
            </a:solidFill>
          </p:spPr>
        </p:sp>
        <p:sp>
          <p:nvSpPr>
            <p:cNvPr id="5" name="TextBox 5"/>
            <p:cNvSpPr txBox="1"/>
            <p:nvPr/>
          </p:nvSpPr>
          <p:spPr>
            <a:xfrm>
              <a:off x="0" y="-47625"/>
              <a:ext cx="812800" cy="66805"/>
            </a:xfrm>
            <a:prstGeom prst="rect">
              <a:avLst/>
            </a:prstGeom>
          </p:spPr>
          <p:txBody>
            <a:bodyPr lIns="50800" tIns="50800" rIns="50800" bIns="50800" rtlCol="0" anchor="ctr"/>
            <a:lstStyle/>
            <a:p>
              <a:pPr algn="l">
                <a:lnSpc>
                  <a:spcPts val="4199"/>
                </a:lnSpc>
              </a:pPr>
              <a:endParaRPr/>
            </a:p>
          </p:txBody>
        </p:sp>
      </p:grpSp>
      <p:sp>
        <p:nvSpPr>
          <p:cNvPr id="6" name="Freeform 6"/>
          <p:cNvSpPr/>
          <p:nvPr/>
        </p:nvSpPr>
        <p:spPr>
          <a:xfrm>
            <a:off x="754994" y="2708910"/>
            <a:ext cx="16230600" cy="4869180"/>
          </a:xfrm>
          <a:custGeom>
            <a:avLst/>
            <a:gdLst/>
            <a:ahLst/>
            <a:cxnLst/>
            <a:rect l="l" t="t" r="r" b="b"/>
            <a:pathLst>
              <a:path w="16230600" h="4869180">
                <a:moveTo>
                  <a:pt x="0" y="0"/>
                </a:moveTo>
                <a:lnTo>
                  <a:pt x="16230600" y="0"/>
                </a:lnTo>
                <a:lnTo>
                  <a:pt x="16230600" y="4869180"/>
                </a:lnTo>
                <a:lnTo>
                  <a:pt x="0" y="4869180"/>
                </a:lnTo>
                <a:lnTo>
                  <a:pt x="0" y="0"/>
                </a:lnTo>
                <a:close/>
              </a:path>
            </a:pathLst>
          </a:custGeom>
          <a:blipFill>
            <a:blip r:embed="rId3"/>
            <a:stretch>
              <a:fillRect/>
            </a:stretch>
          </a:blipFill>
        </p:spPr>
      </p:sp>
      <p:sp>
        <p:nvSpPr>
          <p:cNvPr id="7" name="TextBox 7"/>
          <p:cNvSpPr txBox="1"/>
          <p:nvPr/>
        </p:nvSpPr>
        <p:spPr>
          <a:xfrm>
            <a:off x="754994" y="1096964"/>
            <a:ext cx="12456708" cy="613335"/>
          </a:xfrm>
          <a:prstGeom prst="rect">
            <a:avLst/>
          </a:prstGeom>
        </p:spPr>
        <p:txBody>
          <a:bodyPr lIns="0" tIns="0" rIns="0" bIns="0" rtlCol="0" anchor="t">
            <a:spAutoFit/>
          </a:bodyPr>
          <a:lstStyle/>
          <a:p>
            <a:pPr marL="777245" lvl="1" indent="-388622" algn="l">
              <a:lnSpc>
                <a:spcPts val="5040"/>
              </a:lnSpc>
              <a:buFont typeface="Arial"/>
              <a:buChar char="•"/>
            </a:pPr>
            <a:r>
              <a:rPr lang="en-US" sz="3600" b="1">
                <a:solidFill>
                  <a:srgbClr val="3B599B"/>
                </a:solidFill>
                <a:latin typeface="Montserrat Bold"/>
                <a:ea typeface="Montserrat Bold"/>
                <a:cs typeface="Montserrat Bold"/>
                <a:sym typeface="Montserrat Bold"/>
              </a:rPr>
              <a:t>Trang đăng ký tài khoản</a:t>
            </a:r>
          </a:p>
        </p:txBody>
      </p:sp>
      <p:grpSp>
        <p:nvGrpSpPr>
          <p:cNvPr id="11" name="Group 12">
            <a:extLst>
              <a:ext uri="{FF2B5EF4-FFF2-40B4-BE49-F238E27FC236}">
                <a16:creationId xmlns:a16="http://schemas.microsoft.com/office/drawing/2014/main" id="{26DF0C24-4460-5BA5-98A5-D99D32D1F008}"/>
              </a:ext>
            </a:extLst>
          </p:cNvPr>
          <p:cNvGrpSpPr/>
          <p:nvPr/>
        </p:nvGrpSpPr>
        <p:grpSpPr>
          <a:xfrm>
            <a:off x="0" y="-590108"/>
            <a:ext cx="18378113" cy="2100263"/>
            <a:chOff x="0" y="-26227"/>
            <a:chExt cx="816805" cy="93345"/>
          </a:xfrm>
        </p:grpSpPr>
        <p:sp>
          <p:nvSpPr>
            <p:cNvPr id="12" name="Freeform 13">
              <a:extLst>
                <a:ext uri="{FF2B5EF4-FFF2-40B4-BE49-F238E27FC236}">
                  <a16:creationId xmlns:a16="http://schemas.microsoft.com/office/drawing/2014/main" id="{89FA834B-3FC0-FAD2-FE4E-9B68570EA135}"/>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13" name="TextBox 14">
              <a:extLst>
                <a:ext uri="{FF2B5EF4-FFF2-40B4-BE49-F238E27FC236}">
                  <a16:creationId xmlns:a16="http://schemas.microsoft.com/office/drawing/2014/main" id="{CE1BE63D-6D64-5D75-E71A-D84D9D4AEE87}"/>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14" name="Freeform 5">
            <a:extLst>
              <a:ext uri="{FF2B5EF4-FFF2-40B4-BE49-F238E27FC236}">
                <a16:creationId xmlns:a16="http://schemas.microsoft.com/office/drawing/2014/main" id="{28F88F77-9374-E245-85A9-51CE4C18DEDD}"/>
              </a:ext>
            </a:extLst>
          </p:cNvPr>
          <p:cNvSpPr/>
          <p:nvPr/>
        </p:nvSpPr>
        <p:spPr>
          <a:xfrm>
            <a:off x="16989053" y="10228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6852200" y="10725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grpSp>
        <p:nvGrpSpPr>
          <p:cNvPr id="6" name="Group 6"/>
          <p:cNvGrpSpPr/>
          <p:nvPr/>
        </p:nvGrpSpPr>
        <p:grpSpPr>
          <a:xfrm>
            <a:off x="0" y="9855447"/>
            <a:ext cx="18288000" cy="431553"/>
            <a:chOff x="0" y="0"/>
            <a:chExt cx="812800" cy="19180"/>
          </a:xfrm>
        </p:grpSpPr>
        <p:sp>
          <p:nvSpPr>
            <p:cNvPr id="7" name="Freeform 7"/>
            <p:cNvSpPr/>
            <p:nvPr/>
          </p:nvSpPr>
          <p:spPr>
            <a:xfrm>
              <a:off x="0" y="0"/>
              <a:ext cx="812800" cy="19180"/>
            </a:xfrm>
            <a:custGeom>
              <a:avLst/>
              <a:gdLst/>
              <a:ahLst/>
              <a:cxnLst/>
              <a:rect l="l" t="t" r="r" b="b"/>
              <a:pathLst>
                <a:path w="812800" h="19180">
                  <a:moveTo>
                    <a:pt x="0" y="0"/>
                  </a:moveTo>
                  <a:lnTo>
                    <a:pt x="812800" y="0"/>
                  </a:lnTo>
                  <a:lnTo>
                    <a:pt x="812800" y="19180"/>
                  </a:lnTo>
                  <a:lnTo>
                    <a:pt x="0" y="19180"/>
                  </a:lnTo>
                  <a:close/>
                </a:path>
              </a:pathLst>
            </a:custGeom>
            <a:solidFill>
              <a:srgbClr val="293E6B"/>
            </a:solidFill>
          </p:spPr>
        </p:sp>
        <p:sp>
          <p:nvSpPr>
            <p:cNvPr id="8" name="TextBox 8"/>
            <p:cNvSpPr txBox="1"/>
            <p:nvPr/>
          </p:nvSpPr>
          <p:spPr>
            <a:xfrm>
              <a:off x="0" y="-47625"/>
              <a:ext cx="812800" cy="66805"/>
            </a:xfrm>
            <a:prstGeom prst="rect">
              <a:avLst/>
            </a:prstGeom>
          </p:spPr>
          <p:txBody>
            <a:bodyPr lIns="50800" tIns="50800" rIns="50800" bIns="50800" rtlCol="0" anchor="ctr"/>
            <a:lstStyle/>
            <a:p>
              <a:pPr algn="l">
                <a:lnSpc>
                  <a:spcPts val="4199"/>
                </a:lnSpc>
              </a:pPr>
              <a:endParaRPr/>
            </a:p>
          </p:txBody>
        </p:sp>
      </p:grpSp>
      <p:sp>
        <p:nvSpPr>
          <p:cNvPr id="9" name="Freeform 9"/>
          <p:cNvSpPr/>
          <p:nvPr/>
        </p:nvSpPr>
        <p:spPr>
          <a:xfrm>
            <a:off x="1028700" y="2601620"/>
            <a:ext cx="16230600" cy="5619845"/>
          </a:xfrm>
          <a:custGeom>
            <a:avLst/>
            <a:gdLst/>
            <a:ahLst/>
            <a:cxnLst/>
            <a:rect l="l" t="t" r="r" b="b"/>
            <a:pathLst>
              <a:path w="16230600" h="5619845">
                <a:moveTo>
                  <a:pt x="0" y="0"/>
                </a:moveTo>
                <a:lnTo>
                  <a:pt x="16230600" y="0"/>
                </a:lnTo>
                <a:lnTo>
                  <a:pt x="16230600" y="5619845"/>
                </a:lnTo>
                <a:lnTo>
                  <a:pt x="0" y="5619845"/>
                </a:lnTo>
                <a:lnTo>
                  <a:pt x="0" y="0"/>
                </a:lnTo>
                <a:close/>
              </a:path>
            </a:pathLst>
          </a:custGeom>
          <a:blipFill>
            <a:blip r:embed="rId3"/>
            <a:stretch>
              <a:fillRect/>
            </a:stretch>
          </a:blipFill>
        </p:spPr>
      </p:sp>
      <p:sp>
        <p:nvSpPr>
          <p:cNvPr id="10" name="TextBox 10"/>
          <p:cNvSpPr txBox="1"/>
          <p:nvPr/>
        </p:nvSpPr>
        <p:spPr>
          <a:xfrm>
            <a:off x="754994" y="1096964"/>
            <a:ext cx="12456708" cy="613335"/>
          </a:xfrm>
          <a:prstGeom prst="rect">
            <a:avLst/>
          </a:prstGeom>
        </p:spPr>
        <p:txBody>
          <a:bodyPr lIns="0" tIns="0" rIns="0" bIns="0" rtlCol="0" anchor="t">
            <a:spAutoFit/>
          </a:bodyPr>
          <a:lstStyle/>
          <a:p>
            <a:pPr marL="777245" lvl="1" indent="-388622" algn="l">
              <a:lnSpc>
                <a:spcPts val="5040"/>
              </a:lnSpc>
              <a:buFont typeface="Arial"/>
              <a:buChar char="•"/>
            </a:pPr>
            <a:r>
              <a:rPr lang="en-US" sz="3600" b="1">
                <a:solidFill>
                  <a:srgbClr val="3B599B"/>
                </a:solidFill>
                <a:latin typeface="Montserrat Bold"/>
                <a:ea typeface="Montserrat Bold"/>
                <a:cs typeface="Montserrat Bold"/>
                <a:sym typeface="Montserrat Bold"/>
              </a:rPr>
              <a:t>Trang đăng ký </a:t>
            </a:r>
          </a:p>
        </p:txBody>
      </p:sp>
      <p:grpSp>
        <p:nvGrpSpPr>
          <p:cNvPr id="11" name="Group 12">
            <a:extLst>
              <a:ext uri="{FF2B5EF4-FFF2-40B4-BE49-F238E27FC236}">
                <a16:creationId xmlns:a16="http://schemas.microsoft.com/office/drawing/2014/main" id="{6FB863EA-C5D8-358F-774D-F4F9FB2AE8CA}"/>
              </a:ext>
            </a:extLst>
          </p:cNvPr>
          <p:cNvGrpSpPr/>
          <p:nvPr/>
        </p:nvGrpSpPr>
        <p:grpSpPr>
          <a:xfrm>
            <a:off x="0" y="-590108"/>
            <a:ext cx="18378113" cy="2100263"/>
            <a:chOff x="0" y="-26227"/>
            <a:chExt cx="816805" cy="93345"/>
          </a:xfrm>
        </p:grpSpPr>
        <p:sp>
          <p:nvSpPr>
            <p:cNvPr id="12" name="Freeform 13">
              <a:extLst>
                <a:ext uri="{FF2B5EF4-FFF2-40B4-BE49-F238E27FC236}">
                  <a16:creationId xmlns:a16="http://schemas.microsoft.com/office/drawing/2014/main" id="{1630F732-7ABA-CCFD-72E9-E39E66EC7272}"/>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13" name="TextBox 14">
              <a:extLst>
                <a:ext uri="{FF2B5EF4-FFF2-40B4-BE49-F238E27FC236}">
                  <a16:creationId xmlns:a16="http://schemas.microsoft.com/office/drawing/2014/main" id="{9EEC4C5D-47C4-76E9-317E-F957DF5A31B7}"/>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14" name="Freeform 5">
            <a:extLst>
              <a:ext uri="{FF2B5EF4-FFF2-40B4-BE49-F238E27FC236}">
                <a16:creationId xmlns:a16="http://schemas.microsoft.com/office/drawing/2014/main" id="{A89D65EA-98A1-8E5D-ED9D-F10D17D9554B}"/>
              </a:ext>
            </a:extLst>
          </p:cNvPr>
          <p:cNvSpPr/>
          <p:nvPr/>
        </p:nvSpPr>
        <p:spPr>
          <a:xfrm>
            <a:off x="16989053" y="11430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852200" y="10725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grpSp>
        <p:nvGrpSpPr>
          <p:cNvPr id="3" name="Group 3"/>
          <p:cNvGrpSpPr/>
          <p:nvPr/>
        </p:nvGrpSpPr>
        <p:grpSpPr>
          <a:xfrm>
            <a:off x="0" y="9855447"/>
            <a:ext cx="18288000" cy="431553"/>
            <a:chOff x="0" y="0"/>
            <a:chExt cx="812800" cy="19180"/>
          </a:xfrm>
        </p:grpSpPr>
        <p:sp>
          <p:nvSpPr>
            <p:cNvPr id="4" name="Freeform 4"/>
            <p:cNvSpPr/>
            <p:nvPr/>
          </p:nvSpPr>
          <p:spPr>
            <a:xfrm>
              <a:off x="0" y="0"/>
              <a:ext cx="812800" cy="19180"/>
            </a:xfrm>
            <a:custGeom>
              <a:avLst/>
              <a:gdLst/>
              <a:ahLst/>
              <a:cxnLst/>
              <a:rect l="l" t="t" r="r" b="b"/>
              <a:pathLst>
                <a:path w="812800" h="19180">
                  <a:moveTo>
                    <a:pt x="0" y="0"/>
                  </a:moveTo>
                  <a:lnTo>
                    <a:pt x="812800" y="0"/>
                  </a:lnTo>
                  <a:lnTo>
                    <a:pt x="812800" y="19180"/>
                  </a:lnTo>
                  <a:lnTo>
                    <a:pt x="0" y="19180"/>
                  </a:lnTo>
                  <a:close/>
                </a:path>
              </a:pathLst>
            </a:custGeom>
            <a:solidFill>
              <a:srgbClr val="293E6B"/>
            </a:solidFill>
          </p:spPr>
        </p:sp>
        <p:sp>
          <p:nvSpPr>
            <p:cNvPr id="5" name="TextBox 5"/>
            <p:cNvSpPr txBox="1"/>
            <p:nvPr/>
          </p:nvSpPr>
          <p:spPr>
            <a:xfrm>
              <a:off x="0" y="-47625"/>
              <a:ext cx="812800" cy="66805"/>
            </a:xfrm>
            <a:prstGeom prst="rect">
              <a:avLst/>
            </a:prstGeom>
          </p:spPr>
          <p:txBody>
            <a:bodyPr lIns="50800" tIns="50800" rIns="50800" bIns="50800" rtlCol="0" anchor="ctr"/>
            <a:lstStyle/>
            <a:p>
              <a:pPr algn="l">
                <a:lnSpc>
                  <a:spcPts val="4199"/>
                </a:lnSpc>
              </a:pPr>
              <a:endParaRPr/>
            </a:p>
          </p:txBody>
        </p:sp>
      </p:grpSp>
      <p:sp>
        <p:nvSpPr>
          <p:cNvPr id="6" name="Freeform 6"/>
          <p:cNvSpPr/>
          <p:nvPr/>
        </p:nvSpPr>
        <p:spPr>
          <a:xfrm>
            <a:off x="1028700" y="2293059"/>
            <a:ext cx="15996444" cy="5398800"/>
          </a:xfrm>
          <a:custGeom>
            <a:avLst/>
            <a:gdLst/>
            <a:ahLst/>
            <a:cxnLst/>
            <a:rect l="l" t="t" r="r" b="b"/>
            <a:pathLst>
              <a:path w="15996444" h="5398800">
                <a:moveTo>
                  <a:pt x="0" y="0"/>
                </a:moveTo>
                <a:lnTo>
                  <a:pt x="15996444" y="0"/>
                </a:lnTo>
                <a:lnTo>
                  <a:pt x="15996444" y="5398800"/>
                </a:lnTo>
                <a:lnTo>
                  <a:pt x="0" y="5398800"/>
                </a:lnTo>
                <a:lnTo>
                  <a:pt x="0" y="0"/>
                </a:lnTo>
                <a:close/>
              </a:path>
            </a:pathLst>
          </a:custGeom>
          <a:blipFill>
            <a:blip r:embed="rId3"/>
            <a:stretch>
              <a:fillRect/>
            </a:stretch>
          </a:blipFill>
        </p:spPr>
      </p:sp>
      <p:sp>
        <p:nvSpPr>
          <p:cNvPr id="7" name="TextBox 7"/>
          <p:cNvSpPr txBox="1"/>
          <p:nvPr/>
        </p:nvSpPr>
        <p:spPr>
          <a:xfrm>
            <a:off x="754994" y="1096964"/>
            <a:ext cx="12456708" cy="613335"/>
          </a:xfrm>
          <a:prstGeom prst="rect">
            <a:avLst/>
          </a:prstGeom>
        </p:spPr>
        <p:txBody>
          <a:bodyPr lIns="0" tIns="0" rIns="0" bIns="0" rtlCol="0" anchor="t">
            <a:spAutoFit/>
          </a:bodyPr>
          <a:lstStyle/>
          <a:p>
            <a:pPr marL="777245" lvl="1" indent="-388622" algn="l">
              <a:lnSpc>
                <a:spcPts val="5040"/>
              </a:lnSpc>
              <a:buFont typeface="Arial"/>
              <a:buChar char="•"/>
            </a:pPr>
            <a:r>
              <a:rPr lang="en-US" sz="3600" b="1">
                <a:solidFill>
                  <a:srgbClr val="3B599B"/>
                </a:solidFill>
                <a:latin typeface="Montserrat Bold"/>
                <a:ea typeface="Montserrat Bold"/>
                <a:cs typeface="Montserrat Bold"/>
                <a:sym typeface="Montserrat Bold"/>
              </a:rPr>
              <a:t>Giao diện admin</a:t>
            </a:r>
          </a:p>
        </p:txBody>
      </p:sp>
      <p:grpSp>
        <p:nvGrpSpPr>
          <p:cNvPr id="11" name="Group 12">
            <a:extLst>
              <a:ext uri="{FF2B5EF4-FFF2-40B4-BE49-F238E27FC236}">
                <a16:creationId xmlns:a16="http://schemas.microsoft.com/office/drawing/2014/main" id="{946CFE87-0F74-1F75-8B8B-D2AD98C340AF}"/>
              </a:ext>
            </a:extLst>
          </p:cNvPr>
          <p:cNvGrpSpPr/>
          <p:nvPr/>
        </p:nvGrpSpPr>
        <p:grpSpPr>
          <a:xfrm>
            <a:off x="0" y="-590108"/>
            <a:ext cx="18378113" cy="2100263"/>
            <a:chOff x="0" y="-26227"/>
            <a:chExt cx="816805" cy="93345"/>
          </a:xfrm>
        </p:grpSpPr>
        <p:sp>
          <p:nvSpPr>
            <p:cNvPr id="12" name="Freeform 13">
              <a:extLst>
                <a:ext uri="{FF2B5EF4-FFF2-40B4-BE49-F238E27FC236}">
                  <a16:creationId xmlns:a16="http://schemas.microsoft.com/office/drawing/2014/main" id="{C7954226-1588-8E11-C0FE-0BB9F5A3F857}"/>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13" name="TextBox 14">
              <a:extLst>
                <a:ext uri="{FF2B5EF4-FFF2-40B4-BE49-F238E27FC236}">
                  <a16:creationId xmlns:a16="http://schemas.microsoft.com/office/drawing/2014/main" id="{E352FD4F-CD0F-AFCE-3022-553A71A87FF2}"/>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14" name="Freeform 5">
            <a:extLst>
              <a:ext uri="{FF2B5EF4-FFF2-40B4-BE49-F238E27FC236}">
                <a16:creationId xmlns:a16="http://schemas.microsoft.com/office/drawing/2014/main" id="{2E2705A8-AFD0-256C-C8B7-5957B089971E}"/>
              </a:ext>
            </a:extLst>
          </p:cNvPr>
          <p:cNvSpPr/>
          <p:nvPr/>
        </p:nvSpPr>
        <p:spPr>
          <a:xfrm>
            <a:off x="16989053" y="10228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2"/>
            <a:stretch>
              <a:fillRect/>
            </a:stretch>
          </a:blipFill>
        </p:spPr>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215950">
            <a:off x="-515220" y="-1130476"/>
            <a:ext cx="4456085" cy="4318351"/>
          </a:xfrm>
          <a:custGeom>
            <a:avLst/>
            <a:gdLst/>
            <a:ahLst/>
            <a:cxnLst/>
            <a:rect l="l" t="t" r="r" b="b"/>
            <a:pathLst>
              <a:path w="4456085" h="4318351">
                <a:moveTo>
                  <a:pt x="0" y="0"/>
                </a:moveTo>
                <a:lnTo>
                  <a:pt x="4456085" y="0"/>
                </a:lnTo>
                <a:lnTo>
                  <a:pt x="4456085" y="4318352"/>
                </a:lnTo>
                <a:lnTo>
                  <a:pt x="0" y="43183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407132" y="3554281"/>
            <a:ext cx="19149227" cy="6272090"/>
          </a:xfrm>
          <a:prstGeom prst="rect">
            <a:avLst/>
          </a:prstGeom>
          <a:solidFill>
            <a:srgbClr val="E0D2EF"/>
          </a:solidFill>
        </p:spPr>
      </p:sp>
      <p:sp>
        <p:nvSpPr>
          <p:cNvPr id="4" name="TextBox 4"/>
          <p:cNvSpPr txBox="1"/>
          <p:nvPr/>
        </p:nvSpPr>
        <p:spPr>
          <a:xfrm>
            <a:off x="10354332" y="1116365"/>
            <a:ext cx="359701" cy="475630"/>
          </a:xfrm>
          <a:prstGeom prst="rect">
            <a:avLst/>
          </a:prstGeom>
        </p:spPr>
        <p:txBody>
          <a:bodyPr lIns="0" tIns="0" rIns="0" bIns="0" rtlCol="0" anchor="t">
            <a:spAutoFit/>
          </a:bodyPr>
          <a:lstStyle/>
          <a:p>
            <a:pPr marL="0" lvl="0" indent="0" algn="ctr">
              <a:lnSpc>
                <a:spcPts val="3843"/>
              </a:lnSpc>
              <a:spcBef>
                <a:spcPct val="0"/>
              </a:spcBef>
            </a:pPr>
            <a:r>
              <a:rPr lang="en-US" sz="2745" b="1">
                <a:solidFill>
                  <a:srgbClr val="FFFFFF"/>
                </a:solidFill>
                <a:latin typeface="Playfair Display Bold"/>
                <a:ea typeface="Playfair Display Bold"/>
                <a:cs typeface="Playfair Display Bold"/>
                <a:sym typeface="Playfair Display Bold"/>
              </a:rPr>
              <a:t>1</a:t>
            </a:r>
          </a:p>
        </p:txBody>
      </p:sp>
      <p:grpSp>
        <p:nvGrpSpPr>
          <p:cNvPr id="5" name="Group 5"/>
          <p:cNvGrpSpPr/>
          <p:nvPr/>
        </p:nvGrpSpPr>
        <p:grpSpPr>
          <a:xfrm>
            <a:off x="1028700" y="1866839"/>
            <a:ext cx="12439681" cy="1076642"/>
            <a:chOff x="0" y="0"/>
            <a:chExt cx="16586242" cy="1435523"/>
          </a:xfrm>
        </p:grpSpPr>
        <p:sp>
          <p:nvSpPr>
            <p:cNvPr id="6" name="AutoShape 6"/>
            <p:cNvSpPr/>
            <p:nvPr/>
          </p:nvSpPr>
          <p:spPr>
            <a:xfrm>
              <a:off x="0" y="0"/>
              <a:ext cx="16586242" cy="1435523"/>
            </a:xfrm>
            <a:prstGeom prst="rect">
              <a:avLst/>
            </a:prstGeom>
            <a:solidFill>
              <a:srgbClr val="FDE962"/>
            </a:solidFill>
          </p:spPr>
        </p:sp>
        <p:sp>
          <p:nvSpPr>
            <p:cNvPr id="7" name="TextBox 7"/>
            <p:cNvSpPr txBox="1"/>
            <p:nvPr/>
          </p:nvSpPr>
          <p:spPr>
            <a:xfrm>
              <a:off x="277678" y="115331"/>
              <a:ext cx="15670937" cy="1294796"/>
            </a:xfrm>
            <a:prstGeom prst="rect">
              <a:avLst/>
            </a:prstGeom>
          </p:spPr>
          <p:txBody>
            <a:bodyPr lIns="0" tIns="0" rIns="0" bIns="0" rtlCol="0" anchor="t">
              <a:spAutoFit/>
            </a:bodyPr>
            <a:lstStyle/>
            <a:p>
              <a:pPr marL="0" lvl="0" indent="0" algn="l">
                <a:lnSpc>
                  <a:spcPts val="8292"/>
                </a:lnSpc>
                <a:spcBef>
                  <a:spcPct val="0"/>
                </a:spcBef>
              </a:pPr>
              <a:endParaRPr/>
            </a:p>
          </p:txBody>
        </p:sp>
      </p:grpSp>
      <p:sp>
        <p:nvSpPr>
          <p:cNvPr id="8" name="Freeform 8"/>
          <p:cNvSpPr/>
          <p:nvPr/>
        </p:nvSpPr>
        <p:spPr>
          <a:xfrm>
            <a:off x="3493371" y="3893264"/>
            <a:ext cx="11301259" cy="5594123"/>
          </a:xfrm>
          <a:custGeom>
            <a:avLst/>
            <a:gdLst/>
            <a:ahLst/>
            <a:cxnLst/>
            <a:rect l="l" t="t" r="r" b="b"/>
            <a:pathLst>
              <a:path w="11301259" h="5594123">
                <a:moveTo>
                  <a:pt x="0" y="0"/>
                </a:moveTo>
                <a:lnTo>
                  <a:pt x="11301258" y="0"/>
                </a:lnTo>
                <a:lnTo>
                  <a:pt x="11301258" y="5594123"/>
                </a:lnTo>
                <a:lnTo>
                  <a:pt x="0" y="5594123"/>
                </a:lnTo>
                <a:lnTo>
                  <a:pt x="0" y="0"/>
                </a:lnTo>
                <a:close/>
              </a:path>
            </a:pathLst>
          </a:custGeom>
          <a:blipFill>
            <a:blip r:embed="rId4"/>
            <a:stretch>
              <a:fillRect/>
            </a:stretch>
          </a:blipFill>
        </p:spPr>
      </p:sp>
      <p:sp>
        <p:nvSpPr>
          <p:cNvPr id="9" name="TextBox 9"/>
          <p:cNvSpPr txBox="1"/>
          <p:nvPr/>
        </p:nvSpPr>
        <p:spPr>
          <a:xfrm>
            <a:off x="1513387" y="2035626"/>
            <a:ext cx="11470307" cy="662867"/>
          </a:xfrm>
          <a:prstGeom prst="rect">
            <a:avLst/>
          </a:prstGeom>
        </p:spPr>
        <p:txBody>
          <a:bodyPr lIns="0" tIns="0" rIns="0" bIns="0" rtlCol="0" anchor="t">
            <a:spAutoFit/>
          </a:bodyPr>
          <a:lstStyle/>
          <a:p>
            <a:pPr algn="ctr">
              <a:lnSpc>
                <a:spcPts val="5459"/>
              </a:lnSpc>
              <a:spcBef>
                <a:spcPct val="0"/>
              </a:spcBef>
            </a:pPr>
            <a:r>
              <a:rPr lang="en-US" sz="3899" b="1">
                <a:solidFill>
                  <a:srgbClr val="000000"/>
                </a:solidFill>
                <a:latin typeface="Montserrat Bold"/>
                <a:ea typeface="Montserrat Bold"/>
                <a:cs typeface="Montserrat Bold"/>
                <a:sym typeface="Montserrat Bold"/>
              </a:rPr>
              <a:t>VÀO GOOGLE CONSOLE TẠO NEW PROJECT</a:t>
            </a:r>
          </a:p>
        </p:txBody>
      </p:sp>
      <p:grpSp>
        <p:nvGrpSpPr>
          <p:cNvPr id="13" name="Group 12">
            <a:extLst>
              <a:ext uri="{FF2B5EF4-FFF2-40B4-BE49-F238E27FC236}">
                <a16:creationId xmlns:a16="http://schemas.microsoft.com/office/drawing/2014/main" id="{233C3FFB-943B-9FE7-0E5D-12FC2C7D15B1}"/>
              </a:ext>
            </a:extLst>
          </p:cNvPr>
          <p:cNvGrpSpPr/>
          <p:nvPr/>
        </p:nvGrpSpPr>
        <p:grpSpPr>
          <a:xfrm>
            <a:off x="0" y="-590108"/>
            <a:ext cx="18378113" cy="2100263"/>
            <a:chOff x="0" y="-26227"/>
            <a:chExt cx="816805" cy="93345"/>
          </a:xfrm>
        </p:grpSpPr>
        <p:sp>
          <p:nvSpPr>
            <p:cNvPr id="14" name="Freeform 13">
              <a:extLst>
                <a:ext uri="{FF2B5EF4-FFF2-40B4-BE49-F238E27FC236}">
                  <a16:creationId xmlns:a16="http://schemas.microsoft.com/office/drawing/2014/main" id="{3EB5CC50-C8C9-F187-FA8F-8C0C155223A5}"/>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15" name="TextBox 14">
              <a:extLst>
                <a:ext uri="{FF2B5EF4-FFF2-40B4-BE49-F238E27FC236}">
                  <a16:creationId xmlns:a16="http://schemas.microsoft.com/office/drawing/2014/main" id="{DEB8F97B-6B49-951B-FE58-2494BAB7E693}"/>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16" name="Freeform 5">
            <a:extLst>
              <a:ext uri="{FF2B5EF4-FFF2-40B4-BE49-F238E27FC236}">
                <a16:creationId xmlns:a16="http://schemas.microsoft.com/office/drawing/2014/main" id="{4619A792-CD97-AF58-5FFC-CBA1BF9C8450}"/>
              </a:ext>
            </a:extLst>
          </p:cNvPr>
          <p:cNvSpPr/>
          <p:nvPr/>
        </p:nvSpPr>
        <p:spPr>
          <a:xfrm>
            <a:off x="16989053" y="10228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5"/>
            <a:stretch>
              <a:fillRect/>
            </a:stretch>
          </a:blipFill>
        </p:spPr>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88D3325-3B94-B5B4-B9EF-6752F67D23CB}"/>
              </a:ext>
            </a:extLst>
          </p:cNvPr>
          <p:cNvGrpSpPr/>
          <p:nvPr/>
        </p:nvGrpSpPr>
        <p:grpSpPr>
          <a:xfrm>
            <a:off x="0" y="-590108"/>
            <a:ext cx="18378113" cy="2100263"/>
            <a:chOff x="0" y="-26227"/>
            <a:chExt cx="816805" cy="93345"/>
          </a:xfrm>
        </p:grpSpPr>
        <p:sp>
          <p:nvSpPr>
            <p:cNvPr id="14" name="Freeform 13">
              <a:extLst>
                <a:ext uri="{FF2B5EF4-FFF2-40B4-BE49-F238E27FC236}">
                  <a16:creationId xmlns:a16="http://schemas.microsoft.com/office/drawing/2014/main" id="{FF46FA45-0E55-0F4C-CFC6-79BC885B13A7}"/>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15" name="TextBox 14">
              <a:extLst>
                <a:ext uri="{FF2B5EF4-FFF2-40B4-BE49-F238E27FC236}">
                  <a16:creationId xmlns:a16="http://schemas.microsoft.com/office/drawing/2014/main" id="{73055803-3E05-254C-B010-B75ABEE327A9}"/>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2" name="Freeform 2"/>
          <p:cNvSpPr/>
          <p:nvPr/>
        </p:nvSpPr>
        <p:spPr>
          <a:xfrm rot="3215950">
            <a:off x="-515220" y="-1130476"/>
            <a:ext cx="4456085" cy="4318351"/>
          </a:xfrm>
          <a:custGeom>
            <a:avLst/>
            <a:gdLst/>
            <a:ahLst/>
            <a:cxnLst/>
            <a:rect l="l" t="t" r="r" b="b"/>
            <a:pathLst>
              <a:path w="4456085" h="4318351">
                <a:moveTo>
                  <a:pt x="0" y="0"/>
                </a:moveTo>
                <a:lnTo>
                  <a:pt x="4456085" y="0"/>
                </a:lnTo>
                <a:lnTo>
                  <a:pt x="4456085" y="4318352"/>
                </a:lnTo>
                <a:lnTo>
                  <a:pt x="0" y="43183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407132" y="3554281"/>
            <a:ext cx="19149227" cy="6272090"/>
          </a:xfrm>
          <a:prstGeom prst="rect">
            <a:avLst/>
          </a:prstGeom>
          <a:solidFill>
            <a:srgbClr val="E0D2EF"/>
          </a:solidFill>
        </p:spPr>
      </p:sp>
      <p:sp>
        <p:nvSpPr>
          <p:cNvPr id="4" name="TextBox 4"/>
          <p:cNvSpPr txBox="1"/>
          <p:nvPr/>
        </p:nvSpPr>
        <p:spPr>
          <a:xfrm>
            <a:off x="10354332" y="1116365"/>
            <a:ext cx="359701" cy="475630"/>
          </a:xfrm>
          <a:prstGeom prst="rect">
            <a:avLst/>
          </a:prstGeom>
        </p:spPr>
        <p:txBody>
          <a:bodyPr lIns="0" tIns="0" rIns="0" bIns="0" rtlCol="0" anchor="t">
            <a:spAutoFit/>
          </a:bodyPr>
          <a:lstStyle/>
          <a:p>
            <a:pPr marL="0" lvl="0" indent="0" algn="ctr">
              <a:lnSpc>
                <a:spcPts val="3843"/>
              </a:lnSpc>
              <a:spcBef>
                <a:spcPct val="0"/>
              </a:spcBef>
            </a:pPr>
            <a:r>
              <a:rPr lang="en-US" sz="2745" b="1">
                <a:solidFill>
                  <a:srgbClr val="FFFFFF"/>
                </a:solidFill>
                <a:latin typeface="Playfair Display Bold"/>
                <a:ea typeface="Playfair Display Bold"/>
                <a:cs typeface="Playfair Display Bold"/>
                <a:sym typeface="Playfair Display Bold"/>
              </a:rPr>
              <a:t>1</a:t>
            </a:r>
          </a:p>
        </p:txBody>
      </p:sp>
      <p:grpSp>
        <p:nvGrpSpPr>
          <p:cNvPr id="5" name="Group 5"/>
          <p:cNvGrpSpPr/>
          <p:nvPr/>
        </p:nvGrpSpPr>
        <p:grpSpPr>
          <a:xfrm>
            <a:off x="933925" y="1053673"/>
            <a:ext cx="5796580" cy="1364859"/>
            <a:chOff x="0" y="0"/>
            <a:chExt cx="7728773" cy="1819812"/>
          </a:xfrm>
        </p:grpSpPr>
        <p:sp>
          <p:nvSpPr>
            <p:cNvPr id="6" name="AutoShape 6"/>
            <p:cNvSpPr/>
            <p:nvPr/>
          </p:nvSpPr>
          <p:spPr>
            <a:xfrm>
              <a:off x="0" y="0"/>
              <a:ext cx="7728773" cy="1819812"/>
            </a:xfrm>
            <a:prstGeom prst="rect">
              <a:avLst/>
            </a:prstGeom>
            <a:solidFill>
              <a:srgbClr val="FDE962"/>
            </a:solidFill>
          </p:spPr>
        </p:sp>
        <p:sp>
          <p:nvSpPr>
            <p:cNvPr id="7" name="TextBox 7"/>
            <p:cNvSpPr txBox="1"/>
            <p:nvPr/>
          </p:nvSpPr>
          <p:spPr>
            <a:xfrm>
              <a:off x="129391" y="136153"/>
              <a:ext cx="7302264" cy="1651464"/>
            </a:xfrm>
            <a:prstGeom prst="rect">
              <a:avLst/>
            </a:prstGeom>
          </p:spPr>
          <p:txBody>
            <a:bodyPr lIns="0" tIns="0" rIns="0" bIns="0" rtlCol="0" anchor="t">
              <a:spAutoFit/>
            </a:bodyPr>
            <a:lstStyle/>
            <a:p>
              <a:pPr marL="0" lvl="0" indent="0" algn="l">
                <a:lnSpc>
                  <a:spcPts val="10512"/>
                </a:lnSpc>
                <a:spcBef>
                  <a:spcPct val="0"/>
                </a:spcBef>
              </a:pPr>
              <a:endParaRPr/>
            </a:p>
          </p:txBody>
        </p:sp>
      </p:grpSp>
      <p:sp>
        <p:nvSpPr>
          <p:cNvPr id="8" name="Freeform 8"/>
          <p:cNvSpPr/>
          <p:nvPr/>
        </p:nvSpPr>
        <p:spPr>
          <a:xfrm>
            <a:off x="3252319" y="3787315"/>
            <a:ext cx="11301259" cy="5806022"/>
          </a:xfrm>
          <a:custGeom>
            <a:avLst/>
            <a:gdLst/>
            <a:ahLst/>
            <a:cxnLst/>
            <a:rect l="l" t="t" r="r" b="b"/>
            <a:pathLst>
              <a:path w="11301259" h="5806022">
                <a:moveTo>
                  <a:pt x="0" y="0"/>
                </a:moveTo>
                <a:lnTo>
                  <a:pt x="11301259" y="0"/>
                </a:lnTo>
                <a:lnTo>
                  <a:pt x="11301259" y="5806022"/>
                </a:lnTo>
                <a:lnTo>
                  <a:pt x="0" y="5806022"/>
                </a:lnTo>
                <a:lnTo>
                  <a:pt x="0" y="0"/>
                </a:lnTo>
                <a:close/>
              </a:path>
            </a:pathLst>
          </a:custGeom>
          <a:blipFill>
            <a:blip r:embed="rId4"/>
            <a:stretch>
              <a:fillRect/>
            </a:stretch>
          </a:blipFill>
        </p:spPr>
      </p:sp>
      <p:sp>
        <p:nvSpPr>
          <p:cNvPr id="9" name="TextBox 9"/>
          <p:cNvSpPr txBox="1"/>
          <p:nvPr/>
        </p:nvSpPr>
        <p:spPr>
          <a:xfrm>
            <a:off x="1074147" y="1222461"/>
            <a:ext cx="5385941" cy="662941"/>
          </a:xfrm>
          <a:prstGeom prst="rect">
            <a:avLst/>
          </a:prstGeom>
        </p:spPr>
        <p:txBody>
          <a:bodyPr lIns="0" tIns="0" rIns="0" bIns="0" rtlCol="0" anchor="t">
            <a:spAutoFit/>
          </a:bodyPr>
          <a:lstStyle/>
          <a:p>
            <a:pPr algn="ctr">
              <a:lnSpc>
                <a:spcPts val="5459"/>
              </a:lnSpc>
              <a:spcBef>
                <a:spcPct val="0"/>
              </a:spcBef>
            </a:pPr>
            <a:r>
              <a:rPr lang="en-US" sz="3899" b="1">
                <a:solidFill>
                  <a:srgbClr val="000000"/>
                </a:solidFill>
                <a:latin typeface="Montserrat Bold"/>
                <a:ea typeface="Montserrat Bold"/>
                <a:cs typeface="Montserrat Bold"/>
                <a:sym typeface="Montserrat Bold"/>
              </a:rPr>
              <a:t>CHỌN CREDENTIALS</a:t>
            </a:r>
          </a:p>
        </p:txBody>
      </p:sp>
      <p:sp>
        <p:nvSpPr>
          <p:cNvPr id="16" name="Freeform 5">
            <a:extLst>
              <a:ext uri="{FF2B5EF4-FFF2-40B4-BE49-F238E27FC236}">
                <a16:creationId xmlns:a16="http://schemas.microsoft.com/office/drawing/2014/main" id="{4929DFAB-85B7-6CCC-C379-7478D1F0F399}"/>
              </a:ext>
            </a:extLst>
          </p:cNvPr>
          <p:cNvSpPr/>
          <p:nvPr/>
        </p:nvSpPr>
        <p:spPr>
          <a:xfrm>
            <a:off x="16989053" y="10228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5"/>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6497" y="428612"/>
            <a:ext cx="10161475" cy="1104095"/>
            <a:chOff x="0" y="0"/>
            <a:chExt cx="2676273" cy="290791"/>
          </a:xfrm>
        </p:grpSpPr>
        <p:sp>
          <p:nvSpPr>
            <p:cNvPr id="3" name="Freeform 3"/>
            <p:cNvSpPr/>
            <p:nvPr/>
          </p:nvSpPr>
          <p:spPr>
            <a:xfrm>
              <a:off x="0" y="0"/>
              <a:ext cx="2676273" cy="290791"/>
            </a:xfrm>
            <a:custGeom>
              <a:avLst/>
              <a:gdLst/>
              <a:ahLst/>
              <a:cxnLst/>
              <a:rect l="l" t="t" r="r" b="b"/>
              <a:pathLst>
                <a:path w="2676273" h="290791">
                  <a:moveTo>
                    <a:pt x="11428" y="0"/>
                  </a:moveTo>
                  <a:lnTo>
                    <a:pt x="2664845" y="0"/>
                  </a:lnTo>
                  <a:cubicBezTo>
                    <a:pt x="2671157" y="0"/>
                    <a:pt x="2676273" y="5117"/>
                    <a:pt x="2676273" y="11428"/>
                  </a:cubicBezTo>
                  <a:lnTo>
                    <a:pt x="2676273" y="279362"/>
                  </a:lnTo>
                  <a:cubicBezTo>
                    <a:pt x="2676273" y="282393"/>
                    <a:pt x="2675069" y="285300"/>
                    <a:pt x="2672926" y="287443"/>
                  </a:cubicBezTo>
                  <a:cubicBezTo>
                    <a:pt x="2670783" y="289587"/>
                    <a:pt x="2667876" y="290791"/>
                    <a:pt x="2664845" y="290791"/>
                  </a:cubicBezTo>
                  <a:lnTo>
                    <a:pt x="11428" y="290791"/>
                  </a:lnTo>
                  <a:cubicBezTo>
                    <a:pt x="8397" y="290791"/>
                    <a:pt x="5491" y="289587"/>
                    <a:pt x="3347" y="287443"/>
                  </a:cubicBezTo>
                  <a:cubicBezTo>
                    <a:pt x="1204" y="285300"/>
                    <a:pt x="0" y="282393"/>
                    <a:pt x="0" y="279362"/>
                  </a:cubicBezTo>
                  <a:lnTo>
                    <a:pt x="0" y="11428"/>
                  </a:lnTo>
                  <a:cubicBezTo>
                    <a:pt x="0" y="8397"/>
                    <a:pt x="1204" y="5491"/>
                    <a:pt x="3347" y="3347"/>
                  </a:cubicBezTo>
                  <a:cubicBezTo>
                    <a:pt x="5491" y="1204"/>
                    <a:pt x="8397" y="0"/>
                    <a:pt x="11428" y="0"/>
                  </a:cubicBezTo>
                  <a:close/>
                </a:path>
              </a:pathLst>
            </a:custGeom>
            <a:solidFill>
              <a:srgbClr val="003EA8"/>
            </a:solidFill>
          </p:spPr>
        </p:sp>
        <p:sp>
          <p:nvSpPr>
            <p:cNvPr id="4" name="TextBox 4"/>
            <p:cNvSpPr txBox="1"/>
            <p:nvPr/>
          </p:nvSpPr>
          <p:spPr>
            <a:xfrm>
              <a:off x="0" y="-200025"/>
              <a:ext cx="2676273" cy="490816"/>
            </a:xfrm>
            <a:prstGeom prst="rect">
              <a:avLst/>
            </a:prstGeom>
          </p:spPr>
          <p:txBody>
            <a:bodyPr lIns="50800" tIns="50800" rIns="50800" bIns="50800" rtlCol="0" anchor="ctr"/>
            <a:lstStyle/>
            <a:p>
              <a:pPr algn="ctr">
                <a:lnSpc>
                  <a:spcPts val="7000"/>
                </a:lnSpc>
              </a:pPr>
              <a:endParaRPr lang="en-US" sz="5000" dirty="0">
                <a:solidFill>
                  <a:srgbClr val="FFFFFF"/>
                </a:solidFill>
                <a:latin typeface="Arial"/>
                <a:ea typeface="Arial"/>
                <a:cs typeface="Arial"/>
                <a:sym typeface="Arial"/>
              </a:endParaRPr>
            </a:p>
          </p:txBody>
        </p:sp>
      </p:grpSp>
      <p:sp>
        <p:nvSpPr>
          <p:cNvPr id="5" name="Freeform 5"/>
          <p:cNvSpPr/>
          <p:nvPr/>
        </p:nvSpPr>
        <p:spPr>
          <a:xfrm>
            <a:off x="-399086" y="321469"/>
            <a:ext cx="2714315" cy="1318381"/>
          </a:xfrm>
          <a:custGeom>
            <a:avLst/>
            <a:gdLst/>
            <a:ahLst/>
            <a:cxnLst/>
            <a:rect l="l" t="t" r="r" b="b"/>
            <a:pathLst>
              <a:path w="2714315" h="1318381">
                <a:moveTo>
                  <a:pt x="0" y="0"/>
                </a:moveTo>
                <a:lnTo>
                  <a:pt x="2714315" y="0"/>
                </a:lnTo>
                <a:lnTo>
                  <a:pt x="2714315" y="1318381"/>
                </a:lnTo>
                <a:lnTo>
                  <a:pt x="0" y="1318381"/>
                </a:lnTo>
                <a:lnTo>
                  <a:pt x="0" y="0"/>
                </a:lnTo>
                <a:close/>
              </a:path>
            </a:pathLst>
          </a:custGeom>
          <a:blipFill>
            <a:blip r:embed="rId2"/>
            <a:stretch>
              <a:fillRect/>
            </a:stretch>
          </a:blipFill>
        </p:spPr>
      </p:sp>
      <p:sp>
        <p:nvSpPr>
          <p:cNvPr id="6" name="TextBox 6"/>
          <p:cNvSpPr txBox="1"/>
          <p:nvPr/>
        </p:nvSpPr>
        <p:spPr>
          <a:xfrm>
            <a:off x="1233078" y="1820143"/>
            <a:ext cx="11013415" cy="4589313"/>
          </a:xfrm>
          <a:prstGeom prst="rect">
            <a:avLst/>
          </a:prstGeom>
        </p:spPr>
        <p:txBody>
          <a:bodyPr lIns="0" tIns="0" rIns="0" bIns="0" rtlCol="0" anchor="t">
            <a:spAutoFit/>
          </a:bodyPr>
          <a:lstStyle/>
          <a:p>
            <a:pPr algn="l">
              <a:lnSpc>
                <a:spcPts val="5040"/>
              </a:lnSpc>
            </a:pPr>
            <a:r>
              <a:rPr lang="en-US" sz="3600" b="1">
                <a:solidFill>
                  <a:srgbClr val="003EA8"/>
                </a:solidFill>
                <a:latin typeface="Arial Bold"/>
                <a:ea typeface="Arial Bold"/>
                <a:cs typeface="Arial Bold"/>
                <a:sym typeface="Arial Bold"/>
              </a:rPr>
              <a:t>** Thêm nội dung động trong PHP</a:t>
            </a:r>
          </a:p>
          <a:p>
            <a:pPr algn="l">
              <a:lnSpc>
                <a:spcPts val="5040"/>
              </a:lnSpc>
            </a:pPr>
            <a:endParaRPr lang="en-US" sz="3600" b="1">
              <a:solidFill>
                <a:srgbClr val="003EA8"/>
              </a:solidFill>
              <a:latin typeface="Arial Bold"/>
              <a:ea typeface="Arial Bold"/>
              <a:cs typeface="Arial Bold"/>
              <a:sym typeface="Arial Bold"/>
            </a:endParaRPr>
          </a:p>
          <a:p>
            <a:pPr algn="l">
              <a:lnSpc>
                <a:spcPts val="5040"/>
              </a:lnSpc>
            </a:pPr>
            <a:endParaRPr lang="en-US" sz="3600" b="1">
              <a:solidFill>
                <a:srgbClr val="003EA8"/>
              </a:solidFill>
              <a:latin typeface="Arial Bold"/>
              <a:ea typeface="Arial Bold"/>
              <a:cs typeface="Arial Bold"/>
              <a:sym typeface="Arial Bold"/>
            </a:endParaRPr>
          </a:p>
          <a:p>
            <a:pPr algn="l">
              <a:lnSpc>
                <a:spcPts val="4200"/>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3478"/>
              </a:lnSpc>
            </a:pPr>
            <a:endParaRPr lang="en-US" sz="3600" b="1">
              <a:solidFill>
                <a:srgbClr val="003EA8"/>
              </a:solidFill>
              <a:latin typeface="Arial Bold"/>
              <a:ea typeface="Arial Bold"/>
              <a:cs typeface="Arial Bold"/>
              <a:sym typeface="Arial Bold"/>
            </a:endParaRPr>
          </a:p>
          <a:p>
            <a:pPr algn="l">
              <a:lnSpc>
                <a:spcPts val="2501"/>
              </a:lnSpc>
            </a:pPr>
            <a:endParaRPr lang="en-US" sz="3600" b="1">
              <a:solidFill>
                <a:srgbClr val="003EA8"/>
              </a:solidFill>
              <a:latin typeface="Arial Bold"/>
              <a:ea typeface="Arial Bold"/>
              <a:cs typeface="Arial Bold"/>
              <a:sym typeface="Arial Bold"/>
            </a:endParaRPr>
          </a:p>
        </p:txBody>
      </p:sp>
      <p:sp>
        <p:nvSpPr>
          <p:cNvPr id="7" name="Freeform 7"/>
          <p:cNvSpPr/>
          <p:nvPr/>
        </p:nvSpPr>
        <p:spPr>
          <a:xfrm>
            <a:off x="4246645" y="6121761"/>
            <a:ext cx="7795470" cy="3136539"/>
          </a:xfrm>
          <a:custGeom>
            <a:avLst/>
            <a:gdLst/>
            <a:ahLst/>
            <a:cxnLst/>
            <a:rect l="l" t="t" r="r" b="b"/>
            <a:pathLst>
              <a:path w="7795470" h="3136539">
                <a:moveTo>
                  <a:pt x="0" y="0"/>
                </a:moveTo>
                <a:lnTo>
                  <a:pt x="7795470" y="0"/>
                </a:lnTo>
                <a:lnTo>
                  <a:pt x="7795470" y="3136539"/>
                </a:lnTo>
                <a:lnTo>
                  <a:pt x="0" y="3136539"/>
                </a:lnTo>
                <a:lnTo>
                  <a:pt x="0" y="0"/>
                </a:lnTo>
                <a:close/>
              </a:path>
            </a:pathLst>
          </a:custGeom>
          <a:blipFill>
            <a:blip r:embed="rId3"/>
            <a:stretch>
              <a:fillRect b="-69504"/>
            </a:stretch>
          </a:blipFill>
        </p:spPr>
      </p:sp>
      <p:sp>
        <p:nvSpPr>
          <p:cNvPr id="8" name="Freeform 8"/>
          <p:cNvSpPr/>
          <p:nvPr/>
        </p:nvSpPr>
        <p:spPr>
          <a:xfrm>
            <a:off x="1702405" y="2568131"/>
            <a:ext cx="9255567" cy="3236212"/>
          </a:xfrm>
          <a:custGeom>
            <a:avLst/>
            <a:gdLst/>
            <a:ahLst/>
            <a:cxnLst/>
            <a:rect l="l" t="t" r="r" b="b"/>
            <a:pathLst>
              <a:path w="9255567" h="3236212">
                <a:moveTo>
                  <a:pt x="0" y="0"/>
                </a:moveTo>
                <a:lnTo>
                  <a:pt x="9255567" y="0"/>
                </a:lnTo>
                <a:lnTo>
                  <a:pt x="9255567" y="3236213"/>
                </a:lnTo>
                <a:lnTo>
                  <a:pt x="0" y="3236213"/>
                </a:lnTo>
                <a:lnTo>
                  <a:pt x="0" y="0"/>
                </a:lnTo>
                <a:close/>
              </a:path>
            </a:pathLst>
          </a:custGeom>
          <a:blipFill>
            <a:blip r:embed="rId4"/>
            <a:stretch>
              <a:fillRect/>
            </a:stretch>
          </a:blipFill>
        </p:spPr>
      </p:sp>
      <p:sp>
        <p:nvSpPr>
          <p:cNvPr id="9" name="TextBox 4">
            <a:extLst>
              <a:ext uri="{FF2B5EF4-FFF2-40B4-BE49-F238E27FC236}">
                <a16:creationId xmlns:a16="http://schemas.microsoft.com/office/drawing/2014/main" id="{F17867B7-FF07-5A1C-8174-9B59A2737C87}"/>
              </a:ext>
            </a:extLst>
          </p:cNvPr>
          <p:cNvSpPr txBox="1"/>
          <p:nvPr/>
        </p:nvSpPr>
        <p:spPr>
          <a:xfrm>
            <a:off x="685799" y="48875"/>
            <a:ext cx="10161475" cy="1863564"/>
          </a:xfrm>
          <a:prstGeom prst="rect">
            <a:avLst/>
          </a:prstGeom>
        </p:spPr>
        <p:txBody>
          <a:bodyPr lIns="50800" tIns="50800" rIns="50800" bIns="50800" rtlCol="0" anchor="ctr"/>
          <a:lstStyle/>
          <a:p>
            <a:pPr algn="ctr">
              <a:lnSpc>
                <a:spcPts val="7000"/>
              </a:lnSpc>
            </a:pPr>
            <a:r>
              <a:rPr lang="en-US" sz="5000" dirty="0">
                <a:solidFill>
                  <a:srgbClr val="FFFFFF"/>
                </a:solidFill>
                <a:latin typeface="Arial"/>
                <a:ea typeface="Arial"/>
                <a:cs typeface="Arial"/>
                <a:sym typeface="Arial"/>
              </a:rPr>
              <a:t>PHP CƠ BẢN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215950">
            <a:off x="-515220" y="-1130476"/>
            <a:ext cx="4456085" cy="4318351"/>
          </a:xfrm>
          <a:custGeom>
            <a:avLst/>
            <a:gdLst/>
            <a:ahLst/>
            <a:cxnLst/>
            <a:rect l="l" t="t" r="r" b="b"/>
            <a:pathLst>
              <a:path w="4456085" h="4318351">
                <a:moveTo>
                  <a:pt x="0" y="0"/>
                </a:moveTo>
                <a:lnTo>
                  <a:pt x="4456085" y="0"/>
                </a:lnTo>
                <a:lnTo>
                  <a:pt x="4456085" y="4318352"/>
                </a:lnTo>
                <a:lnTo>
                  <a:pt x="0" y="43183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407132" y="2610927"/>
            <a:ext cx="19149227" cy="7215444"/>
          </a:xfrm>
          <a:prstGeom prst="rect">
            <a:avLst/>
          </a:prstGeom>
          <a:solidFill>
            <a:srgbClr val="E0D2EF"/>
          </a:solidFill>
        </p:spPr>
      </p:sp>
      <p:sp>
        <p:nvSpPr>
          <p:cNvPr id="4" name="TextBox 4"/>
          <p:cNvSpPr txBox="1"/>
          <p:nvPr/>
        </p:nvSpPr>
        <p:spPr>
          <a:xfrm>
            <a:off x="10354332" y="1116365"/>
            <a:ext cx="359701" cy="475630"/>
          </a:xfrm>
          <a:prstGeom prst="rect">
            <a:avLst/>
          </a:prstGeom>
        </p:spPr>
        <p:txBody>
          <a:bodyPr lIns="0" tIns="0" rIns="0" bIns="0" rtlCol="0" anchor="t">
            <a:spAutoFit/>
          </a:bodyPr>
          <a:lstStyle/>
          <a:p>
            <a:pPr marL="0" lvl="0" indent="0" algn="ctr">
              <a:lnSpc>
                <a:spcPts val="3843"/>
              </a:lnSpc>
              <a:spcBef>
                <a:spcPct val="0"/>
              </a:spcBef>
            </a:pPr>
            <a:r>
              <a:rPr lang="en-US" sz="2745" b="1">
                <a:solidFill>
                  <a:srgbClr val="FFFFFF"/>
                </a:solidFill>
                <a:latin typeface="Playfair Display Bold"/>
                <a:ea typeface="Playfair Display Bold"/>
                <a:cs typeface="Playfair Display Bold"/>
                <a:sym typeface="Playfair Display Bold"/>
              </a:rPr>
              <a:t>1</a:t>
            </a:r>
          </a:p>
        </p:txBody>
      </p:sp>
      <p:grpSp>
        <p:nvGrpSpPr>
          <p:cNvPr id="5" name="Group 5"/>
          <p:cNvGrpSpPr/>
          <p:nvPr/>
        </p:nvGrpSpPr>
        <p:grpSpPr>
          <a:xfrm>
            <a:off x="260079" y="1053652"/>
            <a:ext cx="9025641" cy="1076684"/>
            <a:chOff x="0" y="0"/>
            <a:chExt cx="12034187" cy="1435578"/>
          </a:xfrm>
        </p:grpSpPr>
        <p:sp>
          <p:nvSpPr>
            <p:cNvPr id="6" name="AutoShape 6"/>
            <p:cNvSpPr/>
            <p:nvPr/>
          </p:nvSpPr>
          <p:spPr>
            <a:xfrm>
              <a:off x="0" y="0"/>
              <a:ext cx="12034187" cy="1435578"/>
            </a:xfrm>
            <a:prstGeom prst="rect">
              <a:avLst/>
            </a:prstGeom>
            <a:solidFill>
              <a:srgbClr val="FDE962"/>
            </a:solidFill>
          </p:spPr>
        </p:sp>
        <p:sp>
          <p:nvSpPr>
            <p:cNvPr id="7" name="TextBox 7"/>
            <p:cNvSpPr txBox="1"/>
            <p:nvPr/>
          </p:nvSpPr>
          <p:spPr>
            <a:xfrm>
              <a:off x="201470" y="115331"/>
              <a:ext cx="11370086" cy="1294851"/>
            </a:xfrm>
            <a:prstGeom prst="rect">
              <a:avLst/>
            </a:prstGeom>
          </p:spPr>
          <p:txBody>
            <a:bodyPr lIns="0" tIns="0" rIns="0" bIns="0" rtlCol="0" anchor="t">
              <a:spAutoFit/>
            </a:bodyPr>
            <a:lstStyle/>
            <a:p>
              <a:pPr marL="0" lvl="0" indent="0" algn="l">
                <a:lnSpc>
                  <a:spcPts val="8292"/>
                </a:lnSpc>
                <a:spcBef>
                  <a:spcPct val="0"/>
                </a:spcBef>
              </a:pPr>
              <a:endParaRPr/>
            </a:p>
          </p:txBody>
        </p:sp>
      </p:grpSp>
      <p:sp>
        <p:nvSpPr>
          <p:cNvPr id="8" name="Freeform 8"/>
          <p:cNvSpPr/>
          <p:nvPr/>
        </p:nvSpPr>
        <p:spPr>
          <a:xfrm>
            <a:off x="451737" y="2229094"/>
            <a:ext cx="8789935" cy="3296225"/>
          </a:xfrm>
          <a:custGeom>
            <a:avLst/>
            <a:gdLst/>
            <a:ahLst/>
            <a:cxnLst/>
            <a:rect l="l" t="t" r="r" b="b"/>
            <a:pathLst>
              <a:path w="8789935" h="3296225">
                <a:moveTo>
                  <a:pt x="0" y="0"/>
                </a:moveTo>
                <a:lnTo>
                  <a:pt x="8789934" y="0"/>
                </a:lnTo>
                <a:lnTo>
                  <a:pt x="8789934" y="3296225"/>
                </a:lnTo>
                <a:lnTo>
                  <a:pt x="0" y="3296225"/>
                </a:lnTo>
                <a:lnTo>
                  <a:pt x="0" y="0"/>
                </a:lnTo>
                <a:close/>
              </a:path>
            </a:pathLst>
          </a:custGeom>
          <a:blipFill>
            <a:blip r:embed="rId4"/>
            <a:stretch>
              <a:fillRect/>
            </a:stretch>
          </a:blipFill>
        </p:spPr>
      </p:sp>
      <p:sp>
        <p:nvSpPr>
          <p:cNvPr id="9" name="TextBox 9"/>
          <p:cNvSpPr txBox="1"/>
          <p:nvPr/>
        </p:nvSpPr>
        <p:spPr>
          <a:xfrm>
            <a:off x="451737" y="1268486"/>
            <a:ext cx="8642325" cy="580341"/>
          </a:xfrm>
          <a:prstGeom prst="rect">
            <a:avLst/>
          </a:prstGeom>
        </p:spPr>
        <p:txBody>
          <a:bodyPr lIns="0" tIns="0" rIns="0" bIns="0" rtlCol="0" anchor="t">
            <a:spAutoFit/>
          </a:bodyPr>
          <a:lstStyle/>
          <a:p>
            <a:pPr algn="ctr">
              <a:lnSpc>
                <a:spcPts val="4759"/>
              </a:lnSpc>
              <a:spcBef>
                <a:spcPct val="0"/>
              </a:spcBef>
            </a:pPr>
            <a:r>
              <a:rPr lang="en-US" sz="3399" b="1">
                <a:solidFill>
                  <a:srgbClr val="000000"/>
                </a:solidFill>
                <a:latin typeface="Montserrat Bold"/>
                <a:ea typeface="Montserrat Bold"/>
                <a:cs typeface="Montserrat Bold"/>
                <a:sym typeface="Montserrat Bold"/>
              </a:rPr>
              <a:t> CHỌN CONFIGURE CONSENT SCREEN</a:t>
            </a:r>
          </a:p>
        </p:txBody>
      </p:sp>
      <p:sp>
        <p:nvSpPr>
          <p:cNvPr id="10" name="Freeform 10"/>
          <p:cNvSpPr/>
          <p:nvPr/>
        </p:nvSpPr>
        <p:spPr>
          <a:xfrm>
            <a:off x="10714034" y="5525319"/>
            <a:ext cx="7117176" cy="4038997"/>
          </a:xfrm>
          <a:custGeom>
            <a:avLst/>
            <a:gdLst/>
            <a:ahLst/>
            <a:cxnLst/>
            <a:rect l="l" t="t" r="r" b="b"/>
            <a:pathLst>
              <a:path w="7117176" h="4038997">
                <a:moveTo>
                  <a:pt x="0" y="0"/>
                </a:moveTo>
                <a:lnTo>
                  <a:pt x="7117175" y="0"/>
                </a:lnTo>
                <a:lnTo>
                  <a:pt x="7117175" y="4038997"/>
                </a:lnTo>
                <a:lnTo>
                  <a:pt x="0" y="4038997"/>
                </a:lnTo>
                <a:lnTo>
                  <a:pt x="0" y="0"/>
                </a:lnTo>
                <a:close/>
              </a:path>
            </a:pathLst>
          </a:custGeom>
          <a:blipFill>
            <a:blip r:embed="rId5"/>
            <a:stretch>
              <a:fillRect/>
            </a:stretch>
          </a:blipFill>
        </p:spPr>
      </p:sp>
      <p:grpSp>
        <p:nvGrpSpPr>
          <p:cNvPr id="11" name="Group 11"/>
          <p:cNvGrpSpPr/>
          <p:nvPr/>
        </p:nvGrpSpPr>
        <p:grpSpPr>
          <a:xfrm>
            <a:off x="10189790" y="3877206"/>
            <a:ext cx="6159820" cy="1266294"/>
            <a:chOff x="0" y="0"/>
            <a:chExt cx="8213093" cy="1688391"/>
          </a:xfrm>
        </p:grpSpPr>
        <p:sp>
          <p:nvSpPr>
            <p:cNvPr id="12" name="AutoShape 12"/>
            <p:cNvSpPr/>
            <p:nvPr/>
          </p:nvSpPr>
          <p:spPr>
            <a:xfrm>
              <a:off x="0" y="0"/>
              <a:ext cx="8213093" cy="1688391"/>
            </a:xfrm>
            <a:prstGeom prst="rect">
              <a:avLst/>
            </a:prstGeom>
            <a:solidFill>
              <a:srgbClr val="FDE962"/>
            </a:solidFill>
          </p:spPr>
        </p:sp>
        <p:sp>
          <p:nvSpPr>
            <p:cNvPr id="13" name="TextBox 13"/>
            <p:cNvSpPr txBox="1"/>
            <p:nvPr/>
          </p:nvSpPr>
          <p:spPr>
            <a:xfrm>
              <a:off x="137499" y="125528"/>
              <a:ext cx="7759857" cy="1532994"/>
            </a:xfrm>
            <a:prstGeom prst="rect">
              <a:avLst/>
            </a:prstGeom>
          </p:spPr>
          <p:txBody>
            <a:bodyPr lIns="0" tIns="0" rIns="0" bIns="0" rtlCol="0" anchor="t">
              <a:spAutoFit/>
            </a:bodyPr>
            <a:lstStyle/>
            <a:p>
              <a:pPr marL="0" lvl="0" indent="0" algn="l">
                <a:lnSpc>
                  <a:spcPts val="9753"/>
                </a:lnSpc>
                <a:spcBef>
                  <a:spcPct val="0"/>
                </a:spcBef>
              </a:pPr>
              <a:endParaRPr/>
            </a:p>
          </p:txBody>
        </p:sp>
      </p:grpSp>
      <p:sp>
        <p:nvSpPr>
          <p:cNvPr id="14" name="TextBox 14"/>
          <p:cNvSpPr txBox="1"/>
          <p:nvPr/>
        </p:nvSpPr>
        <p:spPr>
          <a:xfrm>
            <a:off x="10354332" y="3976922"/>
            <a:ext cx="5548083" cy="1019237"/>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Montserrat Bold"/>
                <a:ea typeface="Montserrat Bold"/>
                <a:cs typeface="Montserrat Bold"/>
                <a:sym typeface="Montserrat Bold"/>
              </a:rPr>
              <a:t>CHỌN EXTERNAL ĐỂ NHIỀU NGƯỜI TRUY CẬP</a:t>
            </a:r>
          </a:p>
        </p:txBody>
      </p:sp>
      <p:grpSp>
        <p:nvGrpSpPr>
          <p:cNvPr id="15" name="Group 15"/>
          <p:cNvGrpSpPr/>
          <p:nvPr/>
        </p:nvGrpSpPr>
        <p:grpSpPr>
          <a:xfrm>
            <a:off x="6722333" y="8345401"/>
            <a:ext cx="3811850" cy="912899"/>
            <a:chOff x="0" y="0"/>
            <a:chExt cx="5082467" cy="1217199"/>
          </a:xfrm>
        </p:grpSpPr>
        <p:sp>
          <p:nvSpPr>
            <p:cNvPr id="16" name="AutoShape 16"/>
            <p:cNvSpPr/>
            <p:nvPr/>
          </p:nvSpPr>
          <p:spPr>
            <a:xfrm>
              <a:off x="0" y="0"/>
              <a:ext cx="5082467" cy="1217199"/>
            </a:xfrm>
            <a:prstGeom prst="rect">
              <a:avLst/>
            </a:prstGeom>
            <a:solidFill>
              <a:srgbClr val="FDE962"/>
            </a:solidFill>
          </p:spPr>
        </p:sp>
        <p:sp>
          <p:nvSpPr>
            <p:cNvPr id="17" name="TextBox 17"/>
            <p:cNvSpPr txBox="1"/>
            <p:nvPr/>
          </p:nvSpPr>
          <p:spPr>
            <a:xfrm>
              <a:off x="85088" y="91381"/>
              <a:ext cx="4801993" cy="1104285"/>
            </a:xfrm>
            <a:prstGeom prst="rect">
              <a:avLst/>
            </a:prstGeom>
          </p:spPr>
          <p:txBody>
            <a:bodyPr lIns="0" tIns="0" rIns="0" bIns="0" rtlCol="0" anchor="t">
              <a:spAutoFit/>
            </a:bodyPr>
            <a:lstStyle/>
            <a:p>
              <a:pPr marL="0" lvl="0" indent="0" algn="l">
                <a:lnSpc>
                  <a:spcPts val="7031"/>
                </a:lnSpc>
                <a:spcBef>
                  <a:spcPct val="0"/>
                </a:spcBef>
              </a:pPr>
              <a:endParaRPr/>
            </a:p>
          </p:txBody>
        </p:sp>
      </p:grpSp>
      <p:sp>
        <p:nvSpPr>
          <p:cNvPr id="18" name="TextBox 18"/>
          <p:cNvSpPr txBox="1"/>
          <p:nvPr/>
        </p:nvSpPr>
        <p:spPr>
          <a:xfrm>
            <a:off x="6961941" y="8486622"/>
            <a:ext cx="3332634" cy="563781"/>
          </a:xfrm>
          <a:prstGeom prst="rect">
            <a:avLst/>
          </a:prstGeom>
        </p:spPr>
        <p:txBody>
          <a:bodyPr lIns="0" tIns="0" rIns="0" bIns="0" rtlCol="0" anchor="t">
            <a:spAutoFit/>
          </a:bodyPr>
          <a:lstStyle/>
          <a:p>
            <a:pPr algn="ctr">
              <a:lnSpc>
                <a:spcPts val="4619"/>
              </a:lnSpc>
              <a:spcBef>
                <a:spcPct val="0"/>
              </a:spcBef>
            </a:pPr>
            <a:r>
              <a:rPr lang="en-US" sz="3299" b="1">
                <a:solidFill>
                  <a:srgbClr val="000000"/>
                </a:solidFill>
                <a:latin typeface="Montserrat Bold"/>
                <a:ea typeface="Montserrat Bold"/>
                <a:cs typeface="Montserrat Bold"/>
                <a:sym typeface="Montserrat Bold"/>
              </a:rPr>
              <a:t>CHỌN CREATE </a:t>
            </a:r>
          </a:p>
        </p:txBody>
      </p:sp>
      <p:grpSp>
        <p:nvGrpSpPr>
          <p:cNvPr id="22" name="Group 12">
            <a:extLst>
              <a:ext uri="{FF2B5EF4-FFF2-40B4-BE49-F238E27FC236}">
                <a16:creationId xmlns:a16="http://schemas.microsoft.com/office/drawing/2014/main" id="{8E96CDD5-803B-ACF5-930C-4082A4B0063B}"/>
              </a:ext>
            </a:extLst>
          </p:cNvPr>
          <p:cNvGrpSpPr/>
          <p:nvPr/>
        </p:nvGrpSpPr>
        <p:grpSpPr>
          <a:xfrm>
            <a:off x="0" y="-590108"/>
            <a:ext cx="18378113" cy="2100263"/>
            <a:chOff x="0" y="-26227"/>
            <a:chExt cx="816805" cy="93345"/>
          </a:xfrm>
        </p:grpSpPr>
        <p:sp>
          <p:nvSpPr>
            <p:cNvPr id="23" name="Freeform 13">
              <a:extLst>
                <a:ext uri="{FF2B5EF4-FFF2-40B4-BE49-F238E27FC236}">
                  <a16:creationId xmlns:a16="http://schemas.microsoft.com/office/drawing/2014/main" id="{096343DC-0324-28CA-97CB-5D274ABCD789}"/>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24" name="TextBox 14">
              <a:extLst>
                <a:ext uri="{FF2B5EF4-FFF2-40B4-BE49-F238E27FC236}">
                  <a16:creationId xmlns:a16="http://schemas.microsoft.com/office/drawing/2014/main" id="{2B278C62-04D0-76BD-5138-24C3D3342F17}"/>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25" name="Freeform 5">
            <a:extLst>
              <a:ext uri="{FF2B5EF4-FFF2-40B4-BE49-F238E27FC236}">
                <a16:creationId xmlns:a16="http://schemas.microsoft.com/office/drawing/2014/main" id="{2FE8DDA3-E9A2-19DA-CAF8-A2E75ABFA942}"/>
              </a:ext>
            </a:extLst>
          </p:cNvPr>
          <p:cNvSpPr/>
          <p:nvPr/>
        </p:nvSpPr>
        <p:spPr>
          <a:xfrm>
            <a:off x="16989053" y="10228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6"/>
            <a:stretch>
              <a:fillRect/>
            </a:stretch>
          </a:blipFill>
        </p:spPr>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215950">
            <a:off x="-515220" y="-1130476"/>
            <a:ext cx="4456085" cy="4318351"/>
          </a:xfrm>
          <a:custGeom>
            <a:avLst/>
            <a:gdLst/>
            <a:ahLst/>
            <a:cxnLst/>
            <a:rect l="l" t="t" r="r" b="b"/>
            <a:pathLst>
              <a:path w="4456085" h="4318351">
                <a:moveTo>
                  <a:pt x="0" y="0"/>
                </a:moveTo>
                <a:lnTo>
                  <a:pt x="4456085" y="0"/>
                </a:lnTo>
                <a:lnTo>
                  <a:pt x="4456085" y="4318352"/>
                </a:lnTo>
                <a:lnTo>
                  <a:pt x="0" y="43183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407132" y="2902918"/>
            <a:ext cx="19149227" cy="6990836"/>
          </a:xfrm>
          <a:prstGeom prst="rect">
            <a:avLst/>
          </a:prstGeom>
          <a:solidFill>
            <a:srgbClr val="E0D2EF"/>
          </a:solidFill>
        </p:spPr>
      </p:sp>
      <p:sp>
        <p:nvSpPr>
          <p:cNvPr id="4" name="TextBox 4"/>
          <p:cNvSpPr txBox="1"/>
          <p:nvPr/>
        </p:nvSpPr>
        <p:spPr>
          <a:xfrm>
            <a:off x="10354332" y="1116365"/>
            <a:ext cx="359701" cy="475630"/>
          </a:xfrm>
          <a:prstGeom prst="rect">
            <a:avLst/>
          </a:prstGeom>
        </p:spPr>
        <p:txBody>
          <a:bodyPr lIns="0" tIns="0" rIns="0" bIns="0" rtlCol="0" anchor="t">
            <a:spAutoFit/>
          </a:bodyPr>
          <a:lstStyle/>
          <a:p>
            <a:pPr marL="0" lvl="0" indent="0" algn="ctr">
              <a:lnSpc>
                <a:spcPts val="3843"/>
              </a:lnSpc>
              <a:spcBef>
                <a:spcPct val="0"/>
              </a:spcBef>
            </a:pPr>
            <a:r>
              <a:rPr lang="en-US" sz="2745" b="1">
                <a:solidFill>
                  <a:srgbClr val="FFFFFF"/>
                </a:solidFill>
                <a:latin typeface="Playfair Display Bold"/>
                <a:ea typeface="Playfair Display Bold"/>
                <a:cs typeface="Playfair Display Bold"/>
                <a:sym typeface="Playfair Display Bold"/>
              </a:rPr>
              <a:t>1</a:t>
            </a:r>
          </a:p>
        </p:txBody>
      </p:sp>
      <p:grpSp>
        <p:nvGrpSpPr>
          <p:cNvPr id="5" name="Group 5"/>
          <p:cNvGrpSpPr/>
          <p:nvPr/>
        </p:nvGrpSpPr>
        <p:grpSpPr>
          <a:xfrm>
            <a:off x="1028700" y="1282200"/>
            <a:ext cx="5319610" cy="1076642"/>
            <a:chOff x="0" y="0"/>
            <a:chExt cx="7092813" cy="1435523"/>
          </a:xfrm>
        </p:grpSpPr>
        <p:sp>
          <p:nvSpPr>
            <p:cNvPr id="6" name="AutoShape 6"/>
            <p:cNvSpPr/>
            <p:nvPr/>
          </p:nvSpPr>
          <p:spPr>
            <a:xfrm>
              <a:off x="0" y="0"/>
              <a:ext cx="7092813" cy="1435523"/>
            </a:xfrm>
            <a:prstGeom prst="rect">
              <a:avLst/>
            </a:prstGeom>
            <a:solidFill>
              <a:srgbClr val="FDE962"/>
            </a:solidFill>
          </p:spPr>
        </p:sp>
        <p:sp>
          <p:nvSpPr>
            <p:cNvPr id="7" name="TextBox 7"/>
            <p:cNvSpPr txBox="1"/>
            <p:nvPr/>
          </p:nvSpPr>
          <p:spPr>
            <a:xfrm>
              <a:off x="118744" y="115331"/>
              <a:ext cx="6701399" cy="1294796"/>
            </a:xfrm>
            <a:prstGeom prst="rect">
              <a:avLst/>
            </a:prstGeom>
          </p:spPr>
          <p:txBody>
            <a:bodyPr lIns="0" tIns="0" rIns="0" bIns="0" rtlCol="0" anchor="t">
              <a:spAutoFit/>
            </a:bodyPr>
            <a:lstStyle/>
            <a:p>
              <a:pPr marL="0" lvl="0" indent="0" algn="l">
                <a:lnSpc>
                  <a:spcPts val="8292"/>
                </a:lnSpc>
                <a:spcBef>
                  <a:spcPct val="0"/>
                </a:spcBef>
              </a:pPr>
              <a:endParaRPr/>
            </a:p>
          </p:txBody>
        </p:sp>
      </p:grpSp>
      <p:sp>
        <p:nvSpPr>
          <p:cNvPr id="8" name="Freeform 8"/>
          <p:cNvSpPr/>
          <p:nvPr/>
        </p:nvSpPr>
        <p:spPr>
          <a:xfrm>
            <a:off x="3944788" y="3225620"/>
            <a:ext cx="10398423" cy="6278048"/>
          </a:xfrm>
          <a:custGeom>
            <a:avLst/>
            <a:gdLst/>
            <a:ahLst/>
            <a:cxnLst/>
            <a:rect l="l" t="t" r="r" b="b"/>
            <a:pathLst>
              <a:path w="10398423" h="6278048">
                <a:moveTo>
                  <a:pt x="0" y="0"/>
                </a:moveTo>
                <a:lnTo>
                  <a:pt x="10398424" y="0"/>
                </a:lnTo>
                <a:lnTo>
                  <a:pt x="10398424" y="6278048"/>
                </a:lnTo>
                <a:lnTo>
                  <a:pt x="0" y="6278048"/>
                </a:lnTo>
                <a:lnTo>
                  <a:pt x="0" y="0"/>
                </a:lnTo>
                <a:close/>
              </a:path>
            </a:pathLst>
          </a:custGeom>
          <a:blipFill>
            <a:blip r:embed="rId4"/>
            <a:stretch>
              <a:fillRect/>
            </a:stretch>
          </a:blipFill>
        </p:spPr>
      </p:sp>
      <p:sp>
        <p:nvSpPr>
          <p:cNvPr id="9" name="TextBox 9"/>
          <p:cNvSpPr txBox="1"/>
          <p:nvPr/>
        </p:nvSpPr>
        <p:spPr>
          <a:xfrm>
            <a:off x="1425077" y="1459205"/>
            <a:ext cx="4526855" cy="646431"/>
          </a:xfrm>
          <a:prstGeom prst="rect">
            <a:avLst/>
          </a:prstGeom>
        </p:spPr>
        <p:txBody>
          <a:bodyPr lIns="0" tIns="0" rIns="0" bIns="0" rtlCol="0" anchor="t">
            <a:spAutoFit/>
          </a:bodyPr>
          <a:lstStyle/>
          <a:p>
            <a:pPr algn="ctr">
              <a:lnSpc>
                <a:spcPts val="5319"/>
              </a:lnSpc>
              <a:spcBef>
                <a:spcPct val="0"/>
              </a:spcBef>
            </a:pPr>
            <a:r>
              <a:rPr lang="en-US" sz="3799" b="1">
                <a:solidFill>
                  <a:srgbClr val="000000"/>
                </a:solidFill>
                <a:latin typeface="Montserrat Bold"/>
                <a:ea typeface="Montserrat Bold"/>
                <a:cs typeface="Montserrat Bold"/>
                <a:sym typeface="Montserrat Bold"/>
              </a:rPr>
              <a:t> ĐIỀN THÔNG TIN </a:t>
            </a:r>
          </a:p>
        </p:txBody>
      </p:sp>
      <p:sp>
        <p:nvSpPr>
          <p:cNvPr id="10" name="Freeform 10"/>
          <p:cNvSpPr/>
          <p:nvPr/>
        </p:nvSpPr>
        <p:spPr>
          <a:xfrm>
            <a:off x="15175246" y="-1420692"/>
            <a:ext cx="4456085" cy="4318351"/>
          </a:xfrm>
          <a:custGeom>
            <a:avLst/>
            <a:gdLst/>
            <a:ahLst/>
            <a:cxnLst/>
            <a:rect l="l" t="t" r="r" b="b"/>
            <a:pathLst>
              <a:path w="4456085" h="4318351">
                <a:moveTo>
                  <a:pt x="0" y="0"/>
                </a:moveTo>
                <a:lnTo>
                  <a:pt x="4456085" y="0"/>
                </a:lnTo>
                <a:lnTo>
                  <a:pt x="4456085" y="4318352"/>
                </a:lnTo>
                <a:lnTo>
                  <a:pt x="0" y="43183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2">
            <a:extLst>
              <a:ext uri="{FF2B5EF4-FFF2-40B4-BE49-F238E27FC236}">
                <a16:creationId xmlns:a16="http://schemas.microsoft.com/office/drawing/2014/main" id="{A7CE5C92-DE46-0FE8-9B8D-A90E1BCC1017}"/>
              </a:ext>
            </a:extLst>
          </p:cNvPr>
          <p:cNvGrpSpPr/>
          <p:nvPr/>
        </p:nvGrpSpPr>
        <p:grpSpPr>
          <a:xfrm>
            <a:off x="0" y="-590108"/>
            <a:ext cx="18378113" cy="2100263"/>
            <a:chOff x="0" y="-26227"/>
            <a:chExt cx="816805" cy="93345"/>
          </a:xfrm>
        </p:grpSpPr>
        <p:sp>
          <p:nvSpPr>
            <p:cNvPr id="15" name="Freeform 13">
              <a:extLst>
                <a:ext uri="{FF2B5EF4-FFF2-40B4-BE49-F238E27FC236}">
                  <a16:creationId xmlns:a16="http://schemas.microsoft.com/office/drawing/2014/main" id="{F9ACB048-5822-E849-E8EE-E86351294E7C}"/>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16" name="TextBox 14">
              <a:extLst>
                <a:ext uri="{FF2B5EF4-FFF2-40B4-BE49-F238E27FC236}">
                  <a16:creationId xmlns:a16="http://schemas.microsoft.com/office/drawing/2014/main" id="{9E9EB3C4-F24C-9C8D-1408-1C5B557392C8}"/>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17" name="Freeform 5">
            <a:extLst>
              <a:ext uri="{FF2B5EF4-FFF2-40B4-BE49-F238E27FC236}">
                <a16:creationId xmlns:a16="http://schemas.microsoft.com/office/drawing/2014/main" id="{1310C1C6-7773-20C7-3086-4A9C4ACC5C37}"/>
              </a:ext>
            </a:extLst>
          </p:cNvPr>
          <p:cNvSpPr/>
          <p:nvPr/>
        </p:nvSpPr>
        <p:spPr>
          <a:xfrm>
            <a:off x="16989053" y="10228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5"/>
            <a:stretch>
              <a:fillRect/>
            </a:stretch>
          </a:blipFill>
        </p:spPr>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215950">
            <a:off x="-515220" y="-1130476"/>
            <a:ext cx="4456085" cy="4318351"/>
          </a:xfrm>
          <a:custGeom>
            <a:avLst/>
            <a:gdLst/>
            <a:ahLst/>
            <a:cxnLst/>
            <a:rect l="l" t="t" r="r" b="b"/>
            <a:pathLst>
              <a:path w="4456085" h="4318351">
                <a:moveTo>
                  <a:pt x="0" y="0"/>
                </a:moveTo>
                <a:lnTo>
                  <a:pt x="4456085" y="0"/>
                </a:lnTo>
                <a:lnTo>
                  <a:pt x="4456085" y="4318352"/>
                </a:lnTo>
                <a:lnTo>
                  <a:pt x="0" y="43183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407132" y="3554281"/>
            <a:ext cx="19149227" cy="6272090"/>
          </a:xfrm>
          <a:prstGeom prst="rect">
            <a:avLst/>
          </a:prstGeom>
          <a:solidFill>
            <a:srgbClr val="E0D2EF"/>
          </a:solidFill>
        </p:spPr>
      </p:sp>
      <p:sp>
        <p:nvSpPr>
          <p:cNvPr id="4" name="TextBox 4"/>
          <p:cNvSpPr txBox="1"/>
          <p:nvPr/>
        </p:nvSpPr>
        <p:spPr>
          <a:xfrm>
            <a:off x="10354332" y="1116365"/>
            <a:ext cx="359701" cy="475630"/>
          </a:xfrm>
          <a:prstGeom prst="rect">
            <a:avLst/>
          </a:prstGeom>
        </p:spPr>
        <p:txBody>
          <a:bodyPr lIns="0" tIns="0" rIns="0" bIns="0" rtlCol="0" anchor="t">
            <a:spAutoFit/>
          </a:bodyPr>
          <a:lstStyle/>
          <a:p>
            <a:pPr marL="0" lvl="0" indent="0" algn="ctr">
              <a:lnSpc>
                <a:spcPts val="3843"/>
              </a:lnSpc>
              <a:spcBef>
                <a:spcPct val="0"/>
              </a:spcBef>
            </a:pPr>
            <a:r>
              <a:rPr lang="en-US" sz="2745" b="1">
                <a:solidFill>
                  <a:srgbClr val="FFFFFF"/>
                </a:solidFill>
                <a:latin typeface="Playfair Display Bold"/>
                <a:ea typeface="Playfair Display Bold"/>
                <a:cs typeface="Playfair Display Bold"/>
                <a:sym typeface="Playfair Display Bold"/>
              </a:rPr>
              <a:t>1</a:t>
            </a:r>
          </a:p>
        </p:txBody>
      </p:sp>
      <p:grpSp>
        <p:nvGrpSpPr>
          <p:cNvPr id="5" name="Group 5"/>
          <p:cNvGrpSpPr/>
          <p:nvPr/>
        </p:nvGrpSpPr>
        <p:grpSpPr>
          <a:xfrm>
            <a:off x="1028700" y="997084"/>
            <a:ext cx="11446833" cy="1533077"/>
            <a:chOff x="0" y="0"/>
            <a:chExt cx="15262444" cy="2044102"/>
          </a:xfrm>
        </p:grpSpPr>
        <p:sp>
          <p:nvSpPr>
            <p:cNvPr id="6" name="AutoShape 6"/>
            <p:cNvSpPr/>
            <p:nvPr/>
          </p:nvSpPr>
          <p:spPr>
            <a:xfrm>
              <a:off x="0" y="0"/>
              <a:ext cx="15262444" cy="2044102"/>
            </a:xfrm>
            <a:prstGeom prst="rect">
              <a:avLst/>
            </a:prstGeom>
            <a:solidFill>
              <a:srgbClr val="FDE962"/>
            </a:solidFill>
          </p:spPr>
        </p:sp>
        <p:sp>
          <p:nvSpPr>
            <p:cNvPr id="7" name="TextBox 7"/>
            <p:cNvSpPr txBox="1"/>
            <p:nvPr/>
          </p:nvSpPr>
          <p:spPr>
            <a:xfrm>
              <a:off x="255515" y="151493"/>
              <a:ext cx="14420193" cy="1856446"/>
            </a:xfrm>
            <a:prstGeom prst="rect">
              <a:avLst/>
            </a:prstGeom>
          </p:spPr>
          <p:txBody>
            <a:bodyPr lIns="0" tIns="0" rIns="0" bIns="0" rtlCol="0" anchor="t">
              <a:spAutoFit/>
            </a:bodyPr>
            <a:lstStyle/>
            <a:p>
              <a:pPr marL="0" lvl="0" indent="0" algn="l">
                <a:lnSpc>
                  <a:spcPts val="11808"/>
                </a:lnSpc>
                <a:spcBef>
                  <a:spcPct val="0"/>
                </a:spcBef>
              </a:pPr>
              <a:endParaRPr/>
            </a:p>
          </p:txBody>
        </p:sp>
      </p:grpSp>
      <p:sp>
        <p:nvSpPr>
          <p:cNvPr id="8" name="Freeform 8"/>
          <p:cNvSpPr/>
          <p:nvPr/>
        </p:nvSpPr>
        <p:spPr>
          <a:xfrm>
            <a:off x="3169674" y="3949770"/>
            <a:ext cx="11301259" cy="5481111"/>
          </a:xfrm>
          <a:custGeom>
            <a:avLst/>
            <a:gdLst/>
            <a:ahLst/>
            <a:cxnLst/>
            <a:rect l="l" t="t" r="r" b="b"/>
            <a:pathLst>
              <a:path w="11301259" h="5481111">
                <a:moveTo>
                  <a:pt x="0" y="0"/>
                </a:moveTo>
                <a:lnTo>
                  <a:pt x="11301259" y="0"/>
                </a:lnTo>
                <a:lnTo>
                  <a:pt x="11301259" y="5481111"/>
                </a:lnTo>
                <a:lnTo>
                  <a:pt x="0" y="5481111"/>
                </a:lnTo>
                <a:lnTo>
                  <a:pt x="0" y="0"/>
                </a:lnTo>
                <a:close/>
              </a:path>
            </a:pathLst>
          </a:custGeom>
          <a:blipFill>
            <a:blip r:embed="rId4"/>
            <a:stretch>
              <a:fillRect/>
            </a:stretch>
          </a:blipFill>
        </p:spPr>
      </p:sp>
      <p:sp>
        <p:nvSpPr>
          <p:cNvPr id="9" name="TextBox 9"/>
          <p:cNvSpPr txBox="1"/>
          <p:nvPr/>
        </p:nvSpPr>
        <p:spPr>
          <a:xfrm>
            <a:off x="853510" y="1230192"/>
            <a:ext cx="11418505" cy="1019237"/>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Montserrat Bold"/>
                <a:ea typeface="Montserrat Bold"/>
                <a:cs typeface="Montserrat Bold"/>
                <a:sym typeface="Montserrat Bold"/>
              </a:rPr>
              <a:t>SAU KHI ĐIỀN XONG QUAY LẠI CREDENTIALS CHỌN CRATE  CREDENTIALS CHỌN OAUTH CLIENT ID</a:t>
            </a:r>
          </a:p>
        </p:txBody>
      </p:sp>
      <p:grpSp>
        <p:nvGrpSpPr>
          <p:cNvPr id="13" name="Group 12">
            <a:extLst>
              <a:ext uri="{FF2B5EF4-FFF2-40B4-BE49-F238E27FC236}">
                <a16:creationId xmlns:a16="http://schemas.microsoft.com/office/drawing/2014/main" id="{5F309D7F-E2A8-EFAF-A27A-87142C766787}"/>
              </a:ext>
            </a:extLst>
          </p:cNvPr>
          <p:cNvGrpSpPr/>
          <p:nvPr/>
        </p:nvGrpSpPr>
        <p:grpSpPr>
          <a:xfrm>
            <a:off x="0" y="-590108"/>
            <a:ext cx="18378113" cy="2100263"/>
            <a:chOff x="0" y="-26227"/>
            <a:chExt cx="816805" cy="93345"/>
          </a:xfrm>
        </p:grpSpPr>
        <p:sp>
          <p:nvSpPr>
            <p:cNvPr id="14" name="Freeform 13">
              <a:extLst>
                <a:ext uri="{FF2B5EF4-FFF2-40B4-BE49-F238E27FC236}">
                  <a16:creationId xmlns:a16="http://schemas.microsoft.com/office/drawing/2014/main" id="{BFFF5BAA-65FC-9E6C-F1C8-A28CE3F7AA58}"/>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15" name="TextBox 14">
              <a:extLst>
                <a:ext uri="{FF2B5EF4-FFF2-40B4-BE49-F238E27FC236}">
                  <a16:creationId xmlns:a16="http://schemas.microsoft.com/office/drawing/2014/main" id="{EC02CFA2-A47D-D990-2620-E057CF2A8F60}"/>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16" name="Freeform 5">
            <a:extLst>
              <a:ext uri="{FF2B5EF4-FFF2-40B4-BE49-F238E27FC236}">
                <a16:creationId xmlns:a16="http://schemas.microsoft.com/office/drawing/2014/main" id="{DB9FE90C-D559-A7F6-A1B8-CDC9D6EF640F}"/>
              </a:ext>
            </a:extLst>
          </p:cNvPr>
          <p:cNvSpPr/>
          <p:nvPr/>
        </p:nvSpPr>
        <p:spPr>
          <a:xfrm>
            <a:off x="16989053" y="10228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5"/>
            <a:stretch>
              <a:fillRect/>
            </a:stretch>
          </a:blipFill>
        </p:spPr>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215950">
            <a:off x="-515220" y="-1130476"/>
            <a:ext cx="4456085" cy="4318351"/>
          </a:xfrm>
          <a:custGeom>
            <a:avLst/>
            <a:gdLst/>
            <a:ahLst/>
            <a:cxnLst/>
            <a:rect l="l" t="t" r="r" b="b"/>
            <a:pathLst>
              <a:path w="4456085" h="4318351">
                <a:moveTo>
                  <a:pt x="0" y="0"/>
                </a:moveTo>
                <a:lnTo>
                  <a:pt x="4456085" y="0"/>
                </a:lnTo>
                <a:lnTo>
                  <a:pt x="4456085" y="4318352"/>
                </a:lnTo>
                <a:lnTo>
                  <a:pt x="0" y="43183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354332" y="1116365"/>
            <a:ext cx="359701" cy="475630"/>
          </a:xfrm>
          <a:prstGeom prst="rect">
            <a:avLst/>
          </a:prstGeom>
        </p:spPr>
        <p:txBody>
          <a:bodyPr lIns="0" tIns="0" rIns="0" bIns="0" rtlCol="0" anchor="t">
            <a:spAutoFit/>
          </a:bodyPr>
          <a:lstStyle/>
          <a:p>
            <a:pPr marL="0" lvl="0" indent="0" algn="ctr">
              <a:lnSpc>
                <a:spcPts val="3843"/>
              </a:lnSpc>
              <a:spcBef>
                <a:spcPct val="0"/>
              </a:spcBef>
            </a:pPr>
            <a:r>
              <a:rPr lang="en-US" sz="2745" b="1">
                <a:solidFill>
                  <a:srgbClr val="FFFFFF"/>
                </a:solidFill>
                <a:latin typeface="Playfair Display Bold"/>
                <a:ea typeface="Playfair Display Bold"/>
                <a:cs typeface="Playfair Display Bold"/>
                <a:sym typeface="Playfair Display Bold"/>
              </a:rPr>
              <a:t>1</a:t>
            </a:r>
          </a:p>
        </p:txBody>
      </p:sp>
      <p:sp>
        <p:nvSpPr>
          <p:cNvPr id="4" name="Freeform 4"/>
          <p:cNvSpPr/>
          <p:nvPr/>
        </p:nvSpPr>
        <p:spPr>
          <a:xfrm rot="3215950">
            <a:off x="-362820" y="-978076"/>
            <a:ext cx="4456085" cy="4318351"/>
          </a:xfrm>
          <a:custGeom>
            <a:avLst/>
            <a:gdLst/>
            <a:ahLst/>
            <a:cxnLst/>
            <a:rect l="l" t="t" r="r" b="b"/>
            <a:pathLst>
              <a:path w="4456085" h="4318351">
                <a:moveTo>
                  <a:pt x="0" y="0"/>
                </a:moveTo>
                <a:lnTo>
                  <a:pt x="4456085" y="0"/>
                </a:lnTo>
                <a:lnTo>
                  <a:pt x="4456085" y="4318352"/>
                </a:lnTo>
                <a:lnTo>
                  <a:pt x="0" y="43183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254732" y="2763327"/>
            <a:ext cx="19149227" cy="7080679"/>
          </a:xfrm>
          <a:prstGeom prst="rect">
            <a:avLst/>
          </a:prstGeom>
          <a:solidFill>
            <a:srgbClr val="E0D2EF"/>
          </a:solidFill>
        </p:spPr>
      </p:sp>
      <p:sp>
        <p:nvSpPr>
          <p:cNvPr id="6" name="TextBox 6"/>
          <p:cNvSpPr txBox="1"/>
          <p:nvPr/>
        </p:nvSpPr>
        <p:spPr>
          <a:xfrm>
            <a:off x="10506732" y="1268765"/>
            <a:ext cx="359701" cy="475630"/>
          </a:xfrm>
          <a:prstGeom prst="rect">
            <a:avLst/>
          </a:prstGeom>
        </p:spPr>
        <p:txBody>
          <a:bodyPr lIns="0" tIns="0" rIns="0" bIns="0" rtlCol="0" anchor="t">
            <a:spAutoFit/>
          </a:bodyPr>
          <a:lstStyle/>
          <a:p>
            <a:pPr marL="0" lvl="0" indent="0" algn="ctr">
              <a:lnSpc>
                <a:spcPts val="3843"/>
              </a:lnSpc>
              <a:spcBef>
                <a:spcPct val="0"/>
              </a:spcBef>
            </a:pPr>
            <a:r>
              <a:rPr lang="en-US" sz="2745" b="1">
                <a:solidFill>
                  <a:srgbClr val="FFFFFF"/>
                </a:solidFill>
                <a:latin typeface="Playfair Display Bold"/>
                <a:ea typeface="Playfair Display Bold"/>
                <a:cs typeface="Playfair Display Bold"/>
                <a:sym typeface="Playfair Display Bold"/>
              </a:rPr>
              <a:t>1</a:t>
            </a:r>
          </a:p>
        </p:txBody>
      </p:sp>
      <p:grpSp>
        <p:nvGrpSpPr>
          <p:cNvPr id="7" name="Group 7"/>
          <p:cNvGrpSpPr/>
          <p:nvPr/>
        </p:nvGrpSpPr>
        <p:grpSpPr>
          <a:xfrm>
            <a:off x="0" y="1100355"/>
            <a:ext cx="10866434" cy="983280"/>
            <a:chOff x="0" y="0"/>
            <a:chExt cx="14488578" cy="1311039"/>
          </a:xfrm>
        </p:grpSpPr>
        <p:sp>
          <p:nvSpPr>
            <p:cNvPr id="8" name="AutoShape 8"/>
            <p:cNvSpPr/>
            <p:nvPr/>
          </p:nvSpPr>
          <p:spPr>
            <a:xfrm>
              <a:off x="0" y="0"/>
              <a:ext cx="14488578" cy="1311039"/>
            </a:xfrm>
            <a:prstGeom prst="rect">
              <a:avLst/>
            </a:prstGeom>
            <a:solidFill>
              <a:srgbClr val="FDE962"/>
            </a:solidFill>
          </p:spPr>
        </p:sp>
        <p:sp>
          <p:nvSpPr>
            <p:cNvPr id="9" name="TextBox 9"/>
            <p:cNvSpPr txBox="1"/>
            <p:nvPr/>
          </p:nvSpPr>
          <p:spPr>
            <a:xfrm>
              <a:off x="242560" y="96244"/>
              <a:ext cx="13689032" cy="1191601"/>
            </a:xfrm>
            <a:prstGeom prst="rect">
              <a:avLst/>
            </a:prstGeom>
          </p:spPr>
          <p:txBody>
            <a:bodyPr lIns="0" tIns="0" rIns="0" bIns="0" rtlCol="0" anchor="t">
              <a:spAutoFit/>
            </a:bodyPr>
            <a:lstStyle/>
            <a:p>
              <a:pPr marL="0" lvl="0" indent="0" algn="l">
                <a:lnSpc>
                  <a:spcPts val="7573"/>
                </a:lnSpc>
                <a:spcBef>
                  <a:spcPct val="0"/>
                </a:spcBef>
              </a:pPr>
              <a:endParaRPr/>
            </a:p>
          </p:txBody>
        </p:sp>
      </p:grpSp>
      <p:sp>
        <p:nvSpPr>
          <p:cNvPr id="10" name="AutoShape 10"/>
          <p:cNvSpPr/>
          <p:nvPr/>
        </p:nvSpPr>
        <p:spPr>
          <a:xfrm>
            <a:off x="11411964" y="1932143"/>
            <a:ext cx="4315149" cy="831184"/>
          </a:xfrm>
          <a:prstGeom prst="rect">
            <a:avLst/>
          </a:prstGeom>
          <a:solidFill>
            <a:srgbClr val="FDE962"/>
          </a:solidFill>
        </p:spPr>
      </p:sp>
      <p:sp>
        <p:nvSpPr>
          <p:cNvPr id="11" name="Freeform 11"/>
          <p:cNvSpPr/>
          <p:nvPr/>
        </p:nvSpPr>
        <p:spPr>
          <a:xfrm>
            <a:off x="1564480" y="2497382"/>
            <a:ext cx="8789852" cy="4878368"/>
          </a:xfrm>
          <a:custGeom>
            <a:avLst/>
            <a:gdLst/>
            <a:ahLst/>
            <a:cxnLst/>
            <a:rect l="l" t="t" r="r" b="b"/>
            <a:pathLst>
              <a:path w="8789852" h="4878368">
                <a:moveTo>
                  <a:pt x="0" y="0"/>
                </a:moveTo>
                <a:lnTo>
                  <a:pt x="8789852" y="0"/>
                </a:lnTo>
                <a:lnTo>
                  <a:pt x="8789852" y="4878368"/>
                </a:lnTo>
                <a:lnTo>
                  <a:pt x="0" y="4878368"/>
                </a:lnTo>
                <a:lnTo>
                  <a:pt x="0" y="0"/>
                </a:lnTo>
                <a:close/>
              </a:path>
            </a:pathLst>
          </a:custGeom>
          <a:blipFill>
            <a:blip r:embed="rId4"/>
            <a:stretch>
              <a:fillRect/>
            </a:stretch>
          </a:blipFill>
        </p:spPr>
      </p:sp>
      <p:sp>
        <p:nvSpPr>
          <p:cNvPr id="12" name="TextBox 12"/>
          <p:cNvSpPr txBox="1"/>
          <p:nvPr/>
        </p:nvSpPr>
        <p:spPr>
          <a:xfrm>
            <a:off x="1028700" y="1350552"/>
            <a:ext cx="8654996" cy="435259"/>
          </a:xfrm>
          <a:prstGeom prst="rect">
            <a:avLst/>
          </a:prstGeom>
        </p:spPr>
        <p:txBody>
          <a:bodyPr lIns="0" tIns="0" rIns="0" bIns="0" rtlCol="0" anchor="t">
            <a:spAutoFit/>
          </a:bodyPr>
          <a:lstStyle/>
          <a:p>
            <a:pPr algn="ctr">
              <a:lnSpc>
                <a:spcPts val="3636"/>
              </a:lnSpc>
              <a:spcBef>
                <a:spcPct val="0"/>
              </a:spcBef>
            </a:pPr>
            <a:r>
              <a:rPr lang="en-US" sz="2597" b="1">
                <a:solidFill>
                  <a:srgbClr val="000000"/>
                </a:solidFill>
                <a:latin typeface="Montserrat Bold"/>
                <a:ea typeface="Montserrat Bold"/>
                <a:cs typeface="Montserrat Bold"/>
                <a:sym typeface="Montserrat Bold"/>
              </a:rPr>
              <a:t>ĐIỀN TÊN VÀ LOCALHOST SAU ĐÓ CHỌN CREATE </a:t>
            </a:r>
          </a:p>
        </p:txBody>
      </p:sp>
      <p:sp>
        <p:nvSpPr>
          <p:cNvPr id="13" name="Freeform 13"/>
          <p:cNvSpPr/>
          <p:nvPr/>
        </p:nvSpPr>
        <p:spPr>
          <a:xfrm>
            <a:off x="11969899" y="3019606"/>
            <a:ext cx="5848245" cy="6238694"/>
          </a:xfrm>
          <a:custGeom>
            <a:avLst/>
            <a:gdLst/>
            <a:ahLst/>
            <a:cxnLst/>
            <a:rect l="l" t="t" r="r" b="b"/>
            <a:pathLst>
              <a:path w="5848245" h="6238694">
                <a:moveTo>
                  <a:pt x="0" y="0"/>
                </a:moveTo>
                <a:lnTo>
                  <a:pt x="5848245" y="0"/>
                </a:lnTo>
                <a:lnTo>
                  <a:pt x="5848245" y="6238694"/>
                </a:lnTo>
                <a:lnTo>
                  <a:pt x="0" y="6238694"/>
                </a:lnTo>
                <a:lnTo>
                  <a:pt x="0" y="0"/>
                </a:lnTo>
                <a:close/>
              </a:path>
            </a:pathLst>
          </a:custGeom>
          <a:blipFill>
            <a:blip r:embed="rId5"/>
            <a:stretch>
              <a:fillRect/>
            </a:stretch>
          </a:blipFill>
        </p:spPr>
      </p:sp>
      <p:sp>
        <p:nvSpPr>
          <p:cNvPr id="14" name="TextBox 14"/>
          <p:cNvSpPr txBox="1"/>
          <p:nvPr/>
        </p:nvSpPr>
        <p:spPr>
          <a:xfrm>
            <a:off x="11677908" y="1884518"/>
            <a:ext cx="3783261" cy="495331"/>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Montserrat Bold"/>
                <a:ea typeface="Montserrat Bold"/>
                <a:cs typeface="Montserrat Bold"/>
                <a:sym typeface="Montserrat Bold"/>
              </a:rPr>
              <a:t>THÔNG TIN CLIENT</a:t>
            </a:r>
          </a:p>
        </p:txBody>
      </p:sp>
      <p:grpSp>
        <p:nvGrpSpPr>
          <p:cNvPr id="18" name="Group 12">
            <a:extLst>
              <a:ext uri="{FF2B5EF4-FFF2-40B4-BE49-F238E27FC236}">
                <a16:creationId xmlns:a16="http://schemas.microsoft.com/office/drawing/2014/main" id="{502C5EB8-5936-2261-6E4E-B9A183DD6DA5}"/>
              </a:ext>
            </a:extLst>
          </p:cNvPr>
          <p:cNvGrpSpPr/>
          <p:nvPr/>
        </p:nvGrpSpPr>
        <p:grpSpPr>
          <a:xfrm>
            <a:off x="0" y="-590108"/>
            <a:ext cx="18378113" cy="2100263"/>
            <a:chOff x="0" y="-26227"/>
            <a:chExt cx="816805" cy="93345"/>
          </a:xfrm>
        </p:grpSpPr>
        <p:sp>
          <p:nvSpPr>
            <p:cNvPr id="19" name="Freeform 13">
              <a:extLst>
                <a:ext uri="{FF2B5EF4-FFF2-40B4-BE49-F238E27FC236}">
                  <a16:creationId xmlns:a16="http://schemas.microsoft.com/office/drawing/2014/main" id="{F2F3AEEA-D3D1-D683-5CF2-3F181549DF50}"/>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20" name="TextBox 14">
              <a:extLst>
                <a:ext uri="{FF2B5EF4-FFF2-40B4-BE49-F238E27FC236}">
                  <a16:creationId xmlns:a16="http://schemas.microsoft.com/office/drawing/2014/main" id="{31B1E834-4D5A-565C-9A76-56ED61B3C494}"/>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21" name="Freeform 5">
            <a:extLst>
              <a:ext uri="{FF2B5EF4-FFF2-40B4-BE49-F238E27FC236}">
                <a16:creationId xmlns:a16="http://schemas.microsoft.com/office/drawing/2014/main" id="{03DD7B83-C8E4-085D-09B4-6796D9C1C403}"/>
              </a:ext>
            </a:extLst>
          </p:cNvPr>
          <p:cNvSpPr/>
          <p:nvPr/>
        </p:nvSpPr>
        <p:spPr>
          <a:xfrm>
            <a:off x="16989053" y="10228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6"/>
            <a:stretch>
              <a:fillRect/>
            </a:stretch>
          </a:blipFill>
        </p:spPr>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215950">
            <a:off x="-515220" y="-1130476"/>
            <a:ext cx="4456085" cy="4318351"/>
          </a:xfrm>
          <a:custGeom>
            <a:avLst/>
            <a:gdLst/>
            <a:ahLst/>
            <a:cxnLst/>
            <a:rect l="l" t="t" r="r" b="b"/>
            <a:pathLst>
              <a:path w="4456085" h="4318351">
                <a:moveTo>
                  <a:pt x="0" y="0"/>
                </a:moveTo>
                <a:lnTo>
                  <a:pt x="4456085" y="0"/>
                </a:lnTo>
                <a:lnTo>
                  <a:pt x="4456085" y="4318352"/>
                </a:lnTo>
                <a:lnTo>
                  <a:pt x="0" y="43183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430613" y="-204933"/>
            <a:ext cx="19149227" cy="10000582"/>
          </a:xfrm>
          <a:prstGeom prst="rect">
            <a:avLst/>
          </a:prstGeom>
          <a:solidFill>
            <a:srgbClr val="E0D2EF"/>
          </a:solidFill>
        </p:spPr>
      </p:sp>
      <p:sp>
        <p:nvSpPr>
          <p:cNvPr id="4" name="TextBox 4"/>
          <p:cNvSpPr txBox="1"/>
          <p:nvPr/>
        </p:nvSpPr>
        <p:spPr>
          <a:xfrm>
            <a:off x="10354332" y="1116365"/>
            <a:ext cx="359701" cy="475630"/>
          </a:xfrm>
          <a:prstGeom prst="rect">
            <a:avLst/>
          </a:prstGeom>
        </p:spPr>
        <p:txBody>
          <a:bodyPr lIns="0" tIns="0" rIns="0" bIns="0" rtlCol="0" anchor="t">
            <a:spAutoFit/>
          </a:bodyPr>
          <a:lstStyle/>
          <a:p>
            <a:pPr marL="0" lvl="0" indent="0" algn="ctr">
              <a:lnSpc>
                <a:spcPts val="3843"/>
              </a:lnSpc>
              <a:spcBef>
                <a:spcPct val="0"/>
              </a:spcBef>
            </a:pPr>
            <a:r>
              <a:rPr lang="en-US" sz="2745" b="1">
                <a:solidFill>
                  <a:srgbClr val="FFFFFF"/>
                </a:solidFill>
                <a:latin typeface="Playfair Display Bold"/>
                <a:ea typeface="Playfair Display Bold"/>
                <a:cs typeface="Playfair Display Bold"/>
                <a:sym typeface="Playfair Display Bold"/>
              </a:rPr>
              <a:t>1</a:t>
            </a:r>
          </a:p>
        </p:txBody>
      </p:sp>
      <p:grpSp>
        <p:nvGrpSpPr>
          <p:cNvPr id="5" name="Group 5"/>
          <p:cNvGrpSpPr/>
          <p:nvPr/>
        </p:nvGrpSpPr>
        <p:grpSpPr>
          <a:xfrm>
            <a:off x="2549441" y="5107960"/>
            <a:ext cx="4818457" cy="975213"/>
            <a:chOff x="0" y="0"/>
            <a:chExt cx="6424609" cy="1300284"/>
          </a:xfrm>
        </p:grpSpPr>
        <p:sp>
          <p:nvSpPr>
            <p:cNvPr id="6" name="AutoShape 6"/>
            <p:cNvSpPr/>
            <p:nvPr/>
          </p:nvSpPr>
          <p:spPr>
            <a:xfrm>
              <a:off x="0" y="0"/>
              <a:ext cx="6424609" cy="1300284"/>
            </a:xfrm>
            <a:prstGeom prst="rect">
              <a:avLst/>
            </a:prstGeom>
            <a:solidFill>
              <a:srgbClr val="FDE962"/>
            </a:solidFill>
          </p:spPr>
        </p:sp>
        <p:sp>
          <p:nvSpPr>
            <p:cNvPr id="7" name="TextBox 7"/>
            <p:cNvSpPr txBox="1"/>
            <p:nvPr/>
          </p:nvSpPr>
          <p:spPr>
            <a:xfrm>
              <a:off x="107557" y="94595"/>
              <a:ext cx="6070070" cy="1182685"/>
            </a:xfrm>
            <a:prstGeom prst="rect">
              <a:avLst/>
            </a:prstGeom>
          </p:spPr>
          <p:txBody>
            <a:bodyPr lIns="0" tIns="0" rIns="0" bIns="0" rtlCol="0" anchor="t">
              <a:spAutoFit/>
            </a:bodyPr>
            <a:lstStyle/>
            <a:p>
              <a:pPr marL="0" lvl="0" indent="0" algn="l">
                <a:lnSpc>
                  <a:spcPts val="7511"/>
                </a:lnSpc>
                <a:spcBef>
                  <a:spcPct val="0"/>
                </a:spcBef>
              </a:pPr>
              <a:endParaRPr/>
            </a:p>
          </p:txBody>
        </p:sp>
      </p:grpSp>
      <p:sp>
        <p:nvSpPr>
          <p:cNvPr id="8" name="Freeform 8"/>
          <p:cNvSpPr/>
          <p:nvPr/>
        </p:nvSpPr>
        <p:spPr>
          <a:xfrm>
            <a:off x="-861761" y="-1130476"/>
            <a:ext cx="4456085" cy="4318351"/>
          </a:xfrm>
          <a:custGeom>
            <a:avLst/>
            <a:gdLst/>
            <a:ahLst/>
            <a:cxnLst/>
            <a:rect l="l" t="t" r="r" b="b"/>
            <a:pathLst>
              <a:path w="4456085" h="4318351">
                <a:moveTo>
                  <a:pt x="0" y="0"/>
                </a:moveTo>
                <a:lnTo>
                  <a:pt x="4456085" y="0"/>
                </a:lnTo>
                <a:lnTo>
                  <a:pt x="4456085" y="4318352"/>
                </a:lnTo>
                <a:lnTo>
                  <a:pt x="0" y="43183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139218" y="1382754"/>
            <a:ext cx="9015090" cy="3684918"/>
          </a:xfrm>
          <a:custGeom>
            <a:avLst/>
            <a:gdLst/>
            <a:ahLst/>
            <a:cxnLst/>
            <a:rect l="l" t="t" r="r" b="b"/>
            <a:pathLst>
              <a:path w="9015090" h="3684918">
                <a:moveTo>
                  <a:pt x="0" y="0"/>
                </a:moveTo>
                <a:lnTo>
                  <a:pt x="9015089" y="0"/>
                </a:lnTo>
                <a:lnTo>
                  <a:pt x="9015089" y="3684918"/>
                </a:lnTo>
                <a:lnTo>
                  <a:pt x="0" y="3684918"/>
                </a:lnTo>
                <a:lnTo>
                  <a:pt x="0" y="0"/>
                </a:lnTo>
                <a:close/>
              </a:path>
            </a:pathLst>
          </a:custGeom>
          <a:blipFill>
            <a:blip r:embed="rId4"/>
            <a:stretch>
              <a:fillRect/>
            </a:stretch>
          </a:blipFill>
        </p:spPr>
      </p:sp>
      <p:sp>
        <p:nvSpPr>
          <p:cNvPr id="10" name="TextBox 10"/>
          <p:cNvSpPr txBox="1"/>
          <p:nvPr/>
        </p:nvSpPr>
        <p:spPr>
          <a:xfrm>
            <a:off x="3008649" y="5230669"/>
            <a:ext cx="3900041" cy="580341"/>
          </a:xfrm>
          <a:prstGeom prst="rect">
            <a:avLst/>
          </a:prstGeom>
        </p:spPr>
        <p:txBody>
          <a:bodyPr lIns="0" tIns="0" rIns="0" bIns="0" rtlCol="0" anchor="t">
            <a:spAutoFit/>
          </a:bodyPr>
          <a:lstStyle/>
          <a:p>
            <a:pPr algn="ctr">
              <a:lnSpc>
                <a:spcPts val="4759"/>
              </a:lnSpc>
              <a:spcBef>
                <a:spcPct val="0"/>
              </a:spcBef>
            </a:pPr>
            <a:r>
              <a:rPr lang="en-US" sz="3399" b="1">
                <a:solidFill>
                  <a:srgbClr val="000000"/>
                </a:solidFill>
                <a:latin typeface="Montserrat Bold"/>
                <a:ea typeface="Montserrat Bold"/>
                <a:cs typeface="Montserrat Bold"/>
                <a:sym typeface="Montserrat Bold"/>
              </a:rPr>
              <a:t> COPY CLIENT ID </a:t>
            </a:r>
          </a:p>
        </p:txBody>
      </p:sp>
      <p:sp>
        <p:nvSpPr>
          <p:cNvPr id="11" name="Freeform 11"/>
          <p:cNvSpPr/>
          <p:nvPr/>
        </p:nvSpPr>
        <p:spPr>
          <a:xfrm>
            <a:off x="462665" y="6123460"/>
            <a:ext cx="11301259" cy="3559897"/>
          </a:xfrm>
          <a:custGeom>
            <a:avLst/>
            <a:gdLst/>
            <a:ahLst/>
            <a:cxnLst/>
            <a:rect l="l" t="t" r="r" b="b"/>
            <a:pathLst>
              <a:path w="11301259" h="3559897">
                <a:moveTo>
                  <a:pt x="0" y="0"/>
                </a:moveTo>
                <a:lnTo>
                  <a:pt x="11301259" y="0"/>
                </a:lnTo>
                <a:lnTo>
                  <a:pt x="11301259" y="3559897"/>
                </a:lnTo>
                <a:lnTo>
                  <a:pt x="0" y="3559897"/>
                </a:lnTo>
                <a:lnTo>
                  <a:pt x="0" y="0"/>
                </a:lnTo>
                <a:close/>
              </a:path>
            </a:pathLst>
          </a:custGeom>
          <a:blipFill>
            <a:blip r:embed="rId5"/>
            <a:stretch>
              <a:fillRect/>
            </a:stretch>
          </a:blipFill>
        </p:spPr>
      </p:sp>
      <p:sp>
        <p:nvSpPr>
          <p:cNvPr id="12" name="Freeform 12"/>
          <p:cNvSpPr/>
          <p:nvPr/>
        </p:nvSpPr>
        <p:spPr>
          <a:xfrm>
            <a:off x="11112898" y="1382754"/>
            <a:ext cx="6769011" cy="4457592"/>
          </a:xfrm>
          <a:custGeom>
            <a:avLst/>
            <a:gdLst/>
            <a:ahLst/>
            <a:cxnLst/>
            <a:rect l="l" t="t" r="r" b="b"/>
            <a:pathLst>
              <a:path w="6769011" h="4457592">
                <a:moveTo>
                  <a:pt x="0" y="0"/>
                </a:moveTo>
                <a:lnTo>
                  <a:pt x="6769011" y="0"/>
                </a:lnTo>
                <a:lnTo>
                  <a:pt x="6769011" y="4457592"/>
                </a:lnTo>
                <a:lnTo>
                  <a:pt x="0" y="4457592"/>
                </a:lnTo>
                <a:lnTo>
                  <a:pt x="0" y="0"/>
                </a:lnTo>
                <a:close/>
              </a:path>
            </a:pathLst>
          </a:custGeom>
          <a:blipFill>
            <a:blip r:embed="rId6"/>
            <a:stretch>
              <a:fillRect l="-3705"/>
            </a:stretch>
          </a:blipFill>
        </p:spPr>
      </p:sp>
      <p:grpSp>
        <p:nvGrpSpPr>
          <p:cNvPr id="13" name="Group 13"/>
          <p:cNvGrpSpPr/>
          <p:nvPr/>
        </p:nvGrpSpPr>
        <p:grpSpPr>
          <a:xfrm>
            <a:off x="12863906" y="6083173"/>
            <a:ext cx="4395394" cy="889589"/>
            <a:chOff x="0" y="0"/>
            <a:chExt cx="5860525" cy="1186118"/>
          </a:xfrm>
        </p:grpSpPr>
        <p:sp>
          <p:nvSpPr>
            <p:cNvPr id="14" name="AutoShape 14"/>
            <p:cNvSpPr/>
            <p:nvPr/>
          </p:nvSpPr>
          <p:spPr>
            <a:xfrm>
              <a:off x="0" y="0"/>
              <a:ext cx="5860525" cy="1186118"/>
            </a:xfrm>
            <a:prstGeom prst="rect">
              <a:avLst/>
            </a:prstGeom>
            <a:solidFill>
              <a:srgbClr val="FDE962"/>
            </a:solidFill>
          </p:spPr>
        </p:sp>
        <p:sp>
          <p:nvSpPr>
            <p:cNvPr id="15" name="TextBox 15"/>
            <p:cNvSpPr txBox="1"/>
            <p:nvPr/>
          </p:nvSpPr>
          <p:spPr>
            <a:xfrm>
              <a:off x="98114" y="86615"/>
              <a:ext cx="5537114" cy="1078519"/>
            </a:xfrm>
            <a:prstGeom prst="rect">
              <a:avLst/>
            </a:prstGeom>
          </p:spPr>
          <p:txBody>
            <a:bodyPr lIns="0" tIns="0" rIns="0" bIns="0" rtlCol="0" anchor="t">
              <a:spAutoFit/>
            </a:bodyPr>
            <a:lstStyle/>
            <a:p>
              <a:pPr marL="0" lvl="0" indent="0" algn="l">
                <a:lnSpc>
                  <a:spcPts val="6851"/>
                </a:lnSpc>
                <a:spcBef>
                  <a:spcPct val="0"/>
                </a:spcBef>
              </a:pPr>
              <a:endParaRPr/>
            </a:p>
          </p:txBody>
        </p:sp>
      </p:grpSp>
      <p:sp>
        <p:nvSpPr>
          <p:cNvPr id="16" name="TextBox 16"/>
          <p:cNvSpPr txBox="1"/>
          <p:nvPr/>
        </p:nvSpPr>
        <p:spPr>
          <a:xfrm>
            <a:off x="13549044" y="6230482"/>
            <a:ext cx="3411513" cy="537821"/>
          </a:xfrm>
          <a:prstGeom prst="rect">
            <a:avLst/>
          </a:prstGeom>
        </p:spPr>
        <p:txBody>
          <a:bodyPr lIns="0" tIns="0" rIns="0" bIns="0" rtlCol="0" anchor="t">
            <a:spAutoFit/>
          </a:bodyPr>
          <a:lstStyle/>
          <a:p>
            <a:pPr algn="ctr">
              <a:lnSpc>
                <a:spcPts val="4479"/>
              </a:lnSpc>
              <a:spcBef>
                <a:spcPct val="0"/>
              </a:spcBef>
            </a:pPr>
            <a:r>
              <a:rPr lang="en-US" sz="3199" b="1">
                <a:solidFill>
                  <a:srgbClr val="000000"/>
                </a:solidFill>
                <a:latin typeface="Montserrat Bold"/>
                <a:ea typeface="Montserrat Bold"/>
                <a:cs typeface="Montserrat Bold"/>
                <a:sym typeface="Montserrat Bold"/>
              </a:rPr>
              <a:t>DÁN VÀO CODE</a:t>
            </a:r>
          </a:p>
        </p:txBody>
      </p:sp>
      <p:grpSp>
        <p:nvGrpSpPr>
          <p:cNvPr id="20" name="Group 12">
            <a:extLst>
              <a:ext uri="{FF2B5EF4-FFF2-40B4-BE49-F238E27FC236}">
                <a16:creationId xmlns:a16="http://schemas.microsoft.com/office/drawing/2014/main" id="{29D5D8C6-16D3-3789-CAF3-A6BFB78F473D}"/>
              </a:ext>
            </a:extLst>
          </p:cNvPr>
          <p:cNvGrpSpPr/>
          <p:nvPr/>
        </p:nvGrpSpPr>
        <p:grpSpPr>
          <a:xfrm>
            <a:off x="0" y="-590108"/>
            <a:ext cx="18378113" cy="2100263"/>
            <a:chOff x="0" y="-26227"/>
            <a:chExt cx="816805" cy="93345"/>
          </a:xfrm>
        </p:grpSpPr>
        <p:sp>
          <p:nvSpPr>
            <p:cNvPr id="21" name="Freeform 13">
              <a:extLst>
                <a:ext uri="{FF2B5EF4-FFF2-40B4-BE49-F238E27FC236}">
                  <a16:creationId xmlns:a16="http://schemas.microsoft.com/office/drawing/2014/main" id="{094425C2-63A1-79D7-DCE3-A3383BF6BB46}"/>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22" name="TextBox 14">
              <a:extLst>
                <a:ext uri="{FF2B5EF4-FFF2-40B4-BE49-F238E27FC236}">
                  <a16:creationId xmlns:a16="http://schemas.microsoft.com/office/drawing/2014/main" id="{B1381EB4-F31B-1547-3873-AB76B0BCAB1C}"/>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23" name="Freeform 5">
            <a:extLst>
              <a:ext uri="{FF2B5EF4-FFF2-40B4-BE49-F238E27FC236}">
                <a16:creationId xmlns:a16="http://schemas.microsoft.com/office/drawing/2014/main" id="{C9397958-3415-EA32-5BE0-B197DDE35883}"/>
              </a:ext>
            </a:extLst>
          </p:cNvPr>
          <p:cNvSpPr/>
          <p:nvPr/>
        </p:nvSpPr>
        <p:spPr>
          <a:xfrm>
            <a:off x="16989053" y="10228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7"/>
            <a:stretch>
              <a:fillRect/>
            </a:stretch>
          </a:blipFill>
        </p:spPr>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215950">
            <a:off x="-515220" y="-1130476"/>
            <a:ext cx="4456085" cy="4318351"/>
          </a:xfrm>
          <a:custGeom>
            <a:avLst/>
            <a:gdLst/>
            <a:ahLst/>
            <a:cxnLst/>
            <a:rect l="l" t="t" r="r" b="b"/>
            <a:pathLst>
              <a:path w="4456085" h="4318351">
                <a:moveTo>
                  <a:pt x="0" y="0"/>
                </a:moveTo>
                <a:lnTo>
                  <a:pt x="4456085" y="0"/>
                </a:lnTo>
                <a:lnTo>
                  <a:pt x="4456085" y="4318352"/>
                </a:lnTo>
                <a:lnTo>
                  <a:pt x="0" y="43183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430613" y="-204933"/>
            <a:ext cx="19149227" cy="10000582"/>
          </a:xfrm>
          <a:prstGeom prst="rect">
            <a:avLst/>
          </a:prstGeom>
          <a:solidFill>
            <a:srgbClr val="E0D2EF"/>
          </a:solidFill>
        </p:spPr>
      </p:sp>
      <p:grpSp>
        <p:nvGrpSpPr>
          <p:cNvPr id="4" name="Group 4"/>
          <p:cNvGrpSpPr/>
          <p:nvPr/>
        </p:nvGrpSpPr>
        <p:grpSpPr>
          <a:xfrm>
            <a:off x="0" y="5143500"/>
            <a:ext cx="7693403" cy="975251"/>
            <a:chOff x="0" y="0"/>
            <a:chExt cx="10257870" cy="1300335"/>
          </a:xfrm>
        </p:grpSpPr>
        <p:sp>
          <p:nvSpPr>
            <p:cNvPr id="5" name="AutoShape 5"/>
            <p:cNvSpPr/>
            <p:nvPr/>
          </p:nvSpPr>
          <p:spPr>
            <a:xfrm>
              <a:off x="0" y="0"/>
              <a:ext cx="10257870" cy="1300335"/>
            </a:xfrm>
            <a:prstGeom prst="rect">
              <a:avLst/>
            </a:prstGeom>
            <a:solidFill>
              <a:srgbClr val="FDE962"/>
            </a:solidFill>
          </p:spPr>
        </p:sp>
        <p:sp>
          <p:nvSpPr>
            <p:cNvPr id="6" name="TextBox 6"/>
            <p:cNvSpPr txBox="1"/>
            <p:nvPr/>
          </p:nvSpPr>
          <p:spPr>
            <a:xfrm>
              <a:off x="171732" y="94595"/>
              <a:ext cx="9691794" cy="1182736"/>
            </a:xfrm>
            <a:prstGeom prst="rect">
              <a:avLst/>
            </a:prstGeom>
          </p:spPr>
          <p:txBody>
            <a:bodyPr lIns="0" tIns="0" rIns="0" bIns="0" rtlCol="0" anchor="t">
              <a:spAutoFit/>
            </a:bodyPr>
            <a:lstStyle/>
            <a:p>
              <a:pPr marL="0" lvl="0" indent="0" algn="l">
                <a:lnSpc>
                  <a:spcPts val="7511"/>
                </a:lnSpc>
                <a:spcBef>
                  <a:spcPct val="0"/>
                </a:spcBef>
              </a:pPr>
              <a:endParaRPr/>
            </a:p>
          </p:txBody>
        </p:sp>
      </p:grpSp>
      <p:sp>
        <p:nvSpPr>
          <p:cNvPr id="7" name="Freeform 7"/>
          <p:cNvSpPr/>
          <p:nvPr/>
        </p:nvSpPr>
        <p:spPr>
          <a:xfrm>
            <a:off x="-861761" y="-1130476"/>
            <a:ext cx="4456085" cy="4318351"/>
          </a:xfrm>
          <a:custGeom>
            <a:avLst/>
            <a:gdLst/>
            <a:ahLst/>
            <a:cxnLst/>
            <a:rect l="l" t="t" r="r" b="b"/>
            <a:pathLst>
              <a:path w="4456085" h="4318351">
                <a:moveTo>
                  <a:pt x="0" y="0"/>
                </a:moveTo>
                <a:lnTo>
                  <a:pt x="4456085" y="0"/>
                </a:lnTo>
                <a:lnTo>
                  <a:pt x="4456085" y="4318352"/>
                </a:lnTo>
                <a:lnTo>
                  <a:pt x="0" y="43183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0" y="1147183"/>
            <a:ext cx="6638072" cy="889623"/>
            <a:chOff x="0" y="0"/>
            <a:chExt cx="8850763" cy="1186165"/>
          </a:xfrm>
        </p:grpSpPr>
        <p:sp>
          <p:nvSpPr>
            <p:cNvPr id="9" name="AutoShape 9"/>
            <p:cNvSpPr/>
            <p:nvPr/>
          </p:nvSpPr>
          <p:spPr>
            <a:xfrm>
              <a:off x="0" y="0"/>
              <a:ext cx="8850763" cy="1186165"/>
            </a:xfrm>
            <a:prstGeom prst="rect">
              <a:avLst/>
            </a:prstGeom>
            <a:solidFill>
              <a:srgbClr val="FDE962"/>
            </a:solidFill>
          </p:spPr>
        </p:sp>
        <p:sp>
          <p:nvSpPr>
            <p:cNvPr id="10" name="TextBox 10"/>
            <p:cNvSpPr txBox="1"/>
            <p:nvPr/>
          </p:nvSpPr>
          <p:spPr>
            <a:xfrm>
              <a:off x="148175" y="86615"/>
              <a:ext cx="8362337" cy="1078565"/>
            </a:xfrm>
            <a:prstGeom prst="rect">
              <a:avLst/>
            </a:prstGeom>
          </p:spPr>
          <p:txBody>
            <a:bodyPr lIns="0" tIns="0" rIns="0" bIns="0" rtlCol="0" anchor="t">
              <a:spAutoFit/>
            </a:bodyPr>
            <a:lstStyle/>
            <a:p>
              <a:pPr marL="0" lvl="0" indent="0" algn="l">
                <a:lnSpc>
                  <a:spcPts val="6851"/>
                </a:lnSpc>
                <a:spcBef>
                  <a:spcPct val="0"/>
                </a:spcBef>
              </a:pPr>
              <a:endParaRPr/>
            </a:p>
          </p:txBody>
        </p:sp>
      </p:grpSp>
      <p:sp>
        <p:nvSpPr>
          <p:cNvPr id="11" name="Freeform 11"/>
          <p:cNvSpPr/>
          <p:nvPr/>
        </p:nvSpPr>
        <p:spPr>
          <a:xfrm>
            <a:off x="202483" y="2343081"/>
            <a:ext cx="14113824" cy="2452277"/>
          </a:xfrm>
          <a:custGeom>
            <a:avLst/>
            <a:gdLst/>
            <a:ahLst/>
            <a:cxnLst/>
            <a:rect l="l" t="t" r="r" b="b"/>
            <a:pathLst>
              <a:path w="14113824" h="2452277">
                <a:moveTo>
                  <a:pt x="0" y="0"/>
                </a:moveTo>
                <a:lnTo>
                  <a:pt x="14113824" y="0"/>
                </a:lnTo>
                <a:lnTo>
                  <a:pt x="14113824" y="2452277"/>
                </a:lnTo>
                <a:lnTo>
                  <a:pt x="0" y="2452277"/>
                </a:lnTo>
                <a:lnTo>
                  <a:pt x="0" y="0"/>
                </a:lnTo>
                <a:close/>
              </a:path>
            </a:pathLst>
          </a:custGeom>
          <a:blipFill>
            <a:blip r:embed="rId4"/>
            <a:stretch>
              <a:fillRect/>
            </a:stretch>
          </a:blipFill>
        </p:spPr>
      </p:sp>
      <p:sp>
        <p:nvSpPr>
          <p:cNvPr id="12" name="Freeform 12"/>
          <p:cNvSpPr/>
          <p:nvPr/>
        </p:nvSpPr>
        <p:spPr>
          <a:xfrm>
            <a:off x="202483" y="6971771"/>
            <a:ext cx="11301259" cy="692202"/>
          </a:xfrm>
          <a:custGeom>
            <a:avLst/>
            <a:gdLst/>
            <a:ahLst/>
            <a:cxnLst/>
            <a:rect l="l" t="t" r="r" b="b"/>
            <a:pathLst>
              <a:path w="11301259" h="692202">
                <a:moveTo>
                  <a:pt x="0" y="0"/>
                </a:moveTo>
                <a:lnTo>
                  <a:pt x="11301259" y="0"/>
                </a:lnTo>
                <a:lnTo>
                  <a:pt x="11301259" y="692202"/>
                </a:lnTo>
                <a:lnTo>
                  <a:pt x="0" y="692202"/>
                </a:lnTo>
                <a:lnTo>
                  <a:pt x="0" y="0"/>
                </a:lnTo>
                <a:close/>
              </a:path>
            </a:pathLst>
          </a:custGeom>
          <a:blipFill>
            <a:blip r:embed="rId5"/>
            <a:stretch>
              <a:fillRect/>
            </a:stretch>
          </a:blipFill>
        </p:spPr>
      </p:sp>
      <p:sp>
        <p:nvSpPr>
          <p:cNvPr id="13" name="TextBox 13"/>
          <p:cNvSpPr txBox="1"/>
          <p:nvPr/>
        </p:nvSpPr>
        <p:spPr>
          <a:xfrm>
            <a:off x="10354332" y="1116365"/>
            <a:ext cx="359701" cy="475630"/>
          </a:xfrm>
          <a:prstGeom prst="rect">
            <a:avLst/>
          </a:prstGeom>
        </p:spPr>
        <p:txBody>
          <a:bodyPr lIns="0" tIns="0" rIns="0" bIns="0" rtlCol="0" anchor="t">
            <a:spAutoFit/>
          </a:bodyPr>
          <a:lstStyle/>
          <a:p>
            <a:pPr marL="0" lvl="0" indent="0" algn="ctr">
              <a:lnSpc>
                <a:spcPts val="3843"/>
              </a:lnSpc>
              <a:spcBef>
                <a:spcPct val="0"/>
              </a:spcBef>
            </a:pPr>
            <a:r>
              <a:rPr lang="en-US" sz="2745" b="1">
                <a:solidFill>
                  <a:srgbClr val="FFFFFF"/>
                </a:solidFill>
                <a:latin typeface="Playfair Display Bold"/>
                <a:ea typeface="Playfair Display Bold"/>
                <a:cs typeface="Playfair Display Bold"/>
                <a:sym typeface="Playfair Display Bold"/>
              </a:rPr>
              <a:t>1</a:t>
            </a:r>
          </a:p>
        </p:txBody>
      </p:sp>
      <p:sp>
        <p:nvSpPr>
          <p:cNvPr id="14" name="TextBox 14"/>
          <p:cNvSpPr txBox="1"/>
          <p:nvPr/>
        </p:nvSpPr>
        <p:spPr>
          <a:xfrm>
            <a:off x="0" y="5307599"/>
            <a:ext cx="7693403" cy="580378"/>
          </a:xfrm>
          <a:prstGeom prst="rect">
            <a:avLst/>
          </a:prstGeom>
        </p:spPr>
        <p:txBody>
          <a:bodyPr lIns="0" tIns="0" rIns="0" bIns="0" rtlCol="0" anchor="t">
            <a:spAutoFit/>
          </a:bodyPr>
          <a:lstStyle/>
          <a:p>
            <a:pPr algn="ctr">
              <a:lnSpc>
                <a:spcPts val="4759"/>
              </a:lnSpc>
              <a:spcBef>
                <a:spcPct val="0"/>
              </a:spcBef>
            </a:pPr>
            <a:r>
              <a:rPr lang="en-US" sz="3399" b="1">
                <a:solidFill>
                  <a:srgbClr val="000000"/>
                </a:solidFill>
                <a:latin typeface="Montserrat Bold"/>
                <a:ea typeface="Montserrat Bold"/>
                <a:cs typeface="Montserrat Bold"/>
                <a:sym typeface="Montserrat Bold"/>
              </a:rPr>
              <a:t>TẠO ULR ĐĂNG NHẬP GOOGLE</a:t>
            </a:r>
          </a:p>
        </p:txBody>
      </p:sp>
      <p:sp>
        <p:nvSpPr>
          <p:cNvPr id="15" name="TextBox 15"/>
          <p:cNvSpPr txBox="1"/>
          <p:nvPr/>
        </p:nvSpPr>
        <p:spPr>
          <a:xfrm>
            <a:off x="0" y="1325604"/>
            <a:ext cx="6659007" cy="537855"/>
          </a:xfrm>
          <a:prstGeom prst="rect">
            <a:avLst/>
          </a:prstGeom>
        </p:spPr>
        <p:txBody>
          <a:bodyPr lIns="0" tIns="0" rIns="0" bIns="0" rtlCol="0" anchor="t">
            <a:spAutoFit/>
          </a:bodyPr>
          <a:lstStyle/>
          <a:p>
            <a:pPr algn="ctr">
              <a:lnSpc>
                <a:spcPts val="4479"/>
              </a:lnSpc>
              <a:spcBef>
                <a:spcPct val="0"/>
              </a:spcBef>
            </a:pPr>
            <a:r>
              <a:rPr lang="en-US" sz="3199" b="1">
                <a:solidFill>
                  <a:srgbClr val="000000"/>
                </a:solidFill>
                <a:latin typeface="Montserrat Bold"/>
                <a:ea typeface="Montserrat Bold"/>
                <a:cs typeface="Montserrat Bold"/>
                <a:sym typeface="Montserrat Bold"/>
              </a:rPr>
              <a:t>THIẾT LẬP GOOGLE CLIENT</a:t>
            </a:r>
          </a:p>
        </p:txBody>
      </p:sp>
      <p:grpSp>
        <p:nvGrpSpPr>
          <p:cNvPr id="20" name="Group 12">
            <a:extLst>
              <a:ext uri="{FF2B5EF4-FFF2-40B4-BE49-F238E27FC236}">
                <a16:creationId xmlns:a16="http://schemas.microsoft.com/office/drawing/2014/main" id="{C6128D1E-1A58-D9A0-C202-133FDF3091BB}"/>
              </a:ext>
            </a:extLst>
          </p:cNvPr>
          <p:cNvGrpSpPr/>
          <p:nvPr/>
        </p:nvGrpSpPr>
        <p:grpSpPr>
          <a:xfrm>
            <a:off x="0" y="-590108"/>
            <a:ext cx="18378113" cy="2100263"/>
            <a:chOff x="0" y="-26227"/>
            <a:chExt cx="816805" cy="93345"/>
          </a:xfrm>
        </p:grpSpPr>
        <p:sp>
          <p:nvSpPr>
            <p:cNvPr id="21" name="Freeform 13">
              <a:extLst>
                <a:ext uri="{FF2B5EF4-FFF2-40B4-BE49-F238E27FC236}">
                  <a16:creationId xmlns:a16="http://schemas.microsoft.com/office/drawing/2014/main" id="{9287A749-1B88-30F9-E705-4D6C247AA4F8}"/>
                </a:ext>
              </a:extLst>
            </p:cNvPr>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22" name="TextBox 14">
              <a:extLst>
                <a:ext uri="{FF2B5EF4-FFF2-40B4-BE49-F238E27FC236}">
                  <a16:creationId xmlns:a16="http://schemas.microsoft.com/office/drawing/2014/main" id="{51B91ECB-002A-94FC-BB5F-B476D169C1D7}"/>
                </a:ext>
              </a:extLst>
            </p:cNvPr>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23" name="Freeform 5">
            <a:extLst>
              <a:ext uri="{FF2B5EF4-FFF2-40B4-BE49-F238E27FC236}">
                <a16:creationId xmlns:a16="http://schemas.microsoft.com/office/drawing/2014/main" id="{7899F104-70D2-F006-B057-9AC61F0C9EB9}"/>
              </a:ext>
            </a:extLst>
          </p:cNvPr>
          <p:cNvSpPr/>
          <p:nvPr/>
        </p:nvSpPr>
        <p:spPr>
          <a:xfrm>
            <a:off x="16989053" y="10228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6"/>
            <a:stretch>
              <a:fillRect/>
            </a:stretch>
          </a:blipFill>
        </p:spPr>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2"/>
          <p:cNvGrpSpPr/>
          <p:nvPr/>
        </p:nvGrpSpPr>
        <p:grpSpPr>
          <a:xfrm>
            <a:off x="0" y="-590108"/>
            <a:ext cx="18378113" cy="2100263"/>
            <a:chOff x="0" y="-26227"/>
            <a:chExt cx="816805" cy="93345"/>
          </a:xfrm>
        </p:grpSpPr>
        <p:sp>
          <p:nvSpPr>
            <p:cNvPr id="13" name="Freeform 13"/>
            <p:cNvSpPr/>
            <p:nvPr/>
          </p:nvSpPr>
          <p:spPr>
            <a:xfrm>
              <a:off x="0" y="-1349"/>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14" name="TextBox 14"/>
            <p:cNvSpPr txBox="1"/>
            <p:nvPr/>
          </p:nvSpPr>
          <p:spPr>
            <a:xfrm>
              <a:off x="4005" y="-26227"/>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2" name="Freeform 2"/>
          <p:cNvSpPr/>
          <p:nvPr/>
        </p:nvSpPr>
        <p:spPr>
          <a:xfrm rot="3215950">
            <a:off x="-515220" y="-1130476"/>
            <a:ext cx="4456085" cy="4318351"/>
          </a:xfrm>
          <a:custGeom>
            <a:avLst/>
            <a:gdLst/>
            <a:ahLst/>
            <a:cxnLst/>
            <a:rect l="l" t="t" r="r" b="b"/>
            <a:pathLst>
              <a:path w="4456085" h="4318351">
                <a:moveTo>
                  <a:pt x="0" y="0"/>
                </a:moveTo>
                <a:lnTo>
                  <a:pt x="4456085" y="0"/>
                </a:lnTo>
                <a:lnTo>
                  <a:pt x="4456085" y="4318352"/>
                </a:lnTo>
                <a:lnTo>
                  <a:pt x="0" y="43183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407132" y="2341398"/>
            <a:ext cx="19149227" cy="7574816"/>
          </a:xfrm>
          <a:prstGeom prst="rect">
            <a:avLst/>
          </a:prstGeom>
          <a:solidFill>
            <a:srgbClr val="E0D2EF"/>
          </a:solidFill>
        </p:spPr>
      </p:sp>
      <p:sp>
        <p:nvSpPr>
          <p:cNvPr id="4" name="TextBox 4"/>
          <p:cNvSpPr txBox="1"/>
          <p:nvPr/>
        </p:nvSpPr>
        <p:spPr>
          <a:xfrm>
            <a:off x="10354332" y="1116365"/>
            <a:ext cx="359701" cy="475630"/>
          </a:xfrm>
          <a:prstGeom prst="rect">
            <a:avLst/>
          </a:prstGeom>
        </p:spPr>
        <p:txBody>
          <a:bodyPr lIns="0" tIns="0" rIns="0" bIns="0" rtlCol="0" anchor="t">
            <a:spAutoFit/>
          </a:bodyPr>
          <a:lstStyle/>
          <a:p>
            <a:pPr marL="0" lvl="0" indent="0" algn="ctr">
              <a:lnSpc>
                <a:spcPts val="3843"/>
              </a:lnSpc>
              <a:spcBef>
                <a:spcPct val="0"/>
              </a:spcBef>
            </a:pPr>
            <a:r>
              <a:rPr lang="en-US" sz="2745" b="1">
                <a:solidFill>
                  <a:srgbClr val="FFFFFF"/>
                </a:solidFill>
                <a:latin typeface="Playfair Display Bold"/>
                <a:ea typeface="Playfair Display Bold"/>
                <a:cs typeface="Playfair Display Bold"/>
                <a:sym typeface="Playfair Display Bold"/>
              </a:rPr>
              <a:t>1</a:t>
            </a:r>
          </a:p>
        </p:txBody>
      </p:sp>
      <p:grpSp>
        <p:nvGrpSpPr>
          <p:cNvPr id="5" name="Group 5"/>
          <p:cNvGrpSpPr/>
          <p:nvPr/>
        </p:nvGrpSpPr>
        <p:grpSpPr>
          <a:xfrm>
            <a:off x="1028700" y="1146728"/>
            <a:ext cx="10013916" cy="1076642"/>
            <a:chOff x="0" y="0"/>
            <a:chExt cx="13351887" cy="1435523"/>
          </a:xfrm>
        </p:grpSpPr>
        <p:sp>
          <p:nvSpPr>
            <p:cNvPr id="6" name="AutoShape 6"/>
            <p:cNvSpPr/>
            <p:nvPr/>
          </p:nvSpPr>
          <p:spPr>
            <a:xfrm>
              <a:off x="0" y="0"/>
              <a:ext cx="13351887" cy="1435523"/>
            </a:xfrm>
            <a:prstGeom prst="rect">
              <a:avLst/>
            </a:prstGeom>
            <a:solidFill>
              <a:srgbClr val="FDE962"/>
            </a:solidFill>
          </p:spPr>
        </p:sp>
        <p:sp>
          <p:nvSpPr>
            <p:cNvPr id="7" name="TextBox 7"/>
            <p:cNvSpPr txBox="1"/>
            <p:nvPr/>
          </p:nvSpPr>
          <p:spPr>
            <a:xfrm>
              <a:off x="223530" y="115331"/>
              <a:ext cx="12615069" cy="1294796"/>
            </a:xfrm>
            <a:prstGeom prst="rect">
              <a:avLst/>
            </a:prstGeom>
          </p:spPr>
          <p:txBody>
            <a:bodyPr lIns="0" tIns="0" rIns="0" bIns="0" rtlCol="0" anchor="t">
              <a:spAutoFit/>
            </a:bodyPr>
            <a:lstStyle/>
            <a:p>
              <a:pPr marL="0" lvl="0" indent="0" algn="l">
                <a:lnSpc>
                  <a:spcPts val="8292"/>
                </a:lnSpc>
                <a:spcBef>
                  <a:spcPct val="0"/>
                </a:spcBef>
              </a:pPr>
              <a:endParaRPr/>
            </a:p>
          </p:txBody>
        </p:sp>
      </p:grpSp>
      <p:sp>
        <p:nvSpPr>
          <p:cNvPr id="8" name="Freeform 8"/>
          <p:cNvSpPr/>
          <p:nvPr/>
        </p:nvSpPr>
        <p:spPr>
          <a:xfrm>
            <a:off x="15175246" y="-1420692"/>
            <a:ext cx="4456085" cy="4318351"/>
          </a:xfrm>
          <a:custGeom>
            <a:avLst/>
            <a:gdLst/>
            <a:ahLst/>
            <a:cxnLst/>
            <a:rect l="l" t="t" r="r" b="b"/>
            <a:pathLst>
              <a:path w="4456085" h="4318351">
                <a:moveTo>
                  <a:pt x="0" y="0"/>
                </a:moveTo>
                <a:lnTo>
                  <a:pt x="4456085" y="0"/>
                </a:lnTo>
                <a:lnTo>
                  <a:pt x="4456085" y="4318352"/>
                </a:lnTo>
                <a:lnTo>
                  <a:pt x="0" y="43183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22788" y="2505456"/>
            <a:ext cx="9400813" cy="6132816"/>
          </a:xfrm>
          <a:custGeom>
            <a:avLst/>
            <a:gdLst/>
            <a:ahLst/>
            <a:cxnLst/>
            <a:rect l="l" t="t" r="r" b="b"/>
            <a:pathLst>
              <a:path w="9400813" h="6132816">
                <a:moveTo>
                  <a:pt x="0" y="0"/>
                </a:moveTo>
                <a:lnTo>
                  <a:pt x="9400813" y="0"/>
                </a:lnTo>
                <a:lnTo>
                  <a:pt x="9400813" y="6132815"/>
                </a:lnTo>
                <a:lnTo>
                  <a:pt x="0" y="6132815"/>
                </a:lnTo>
                <a:lnTo>
                  <a:pt x="0" y="0"/>
                </a:lnTo>
                <a:close/>
              </a:path>
            </a:pathLst>
          </a:custGeom>
          <a:blipFill>
            <a:blip r:embed="rId4"/>
            <a:stretch>
              <a:fillRect l="-772" r="-772" b="-8568"/>
            </a:stretch>
          </a:blipFill>
        </p:spPr>
      </p:sp>
      <p:sp>
        <p:nvSpPr>
          <p:cNvPr id="10" name="Freeform 10"/>
          <p:cNvSpPr/>
          <p:nvPr/>
        </p:nvSpPr>
        <p:spPr>
          <a:xfrm>
            <a:off x="9692242" y="2505456"/>
            <a:ext cx="8353991" cy="6132816"/>
          </a:xfrm>
          <a:custGeom>
            <a:avLst/>
            <a:gdLst/>
            <a:ahLst/>
            <a:cxnLst/>
            <a:rect l="l" t="t" r="r" b="b"/>
            <a:pathLst>
              <a:path w="8353991" h="6132816">
                <a:moveTo>
                  <a:pt x="0" y="0"/>
                </a:moveTo>
                <a:lnTo>
                  <a:pt x="8353991" y="0"/>
                </a:lnTo>
                <a:lnTo>
                  <a:pt x="8353991" y="6132815"/>
                </a:lnTo>
                <a:lnTo>
                  <a:pt x="0" y="6132815"/>
                </a:lnTo>
                <a:lnTo>
                  <a:pt x="0" y="0"/>
                </a:lnTo>
                <a:close/>
              </a:path>
            </a:pathLst>
          </a:custGeom>
          <a:blipFill>
            <a:blip r:embed="rId5"/>
            <a:stretch>
              <a:fillRect l="-19256" r="-19256"/>
            </a:stretch>
          </a:blipFill>
        </p:spPr>
      </p:sp>
      <p:sp>
        <p:nvSpPr>
          <p:cNvPr id="11" name="TextBox 11"/>
          <p:cNvSpPr txBox="1"/>
          <p:nvPr/>
        </p:nvSpPr>
        <p:spPr>
          <a:xfrm>
            <a:off x="678641" y="1345043"/>
            <a:ext cx="10714034" cy="613336"/>
          </a:xfrm>
          <a:prstGeom prst="rect">
            <a:avLst/>
          </a:prstGeom>
        </p:spPr>
        <p:txBody>
          <a:bodyPr lIns="0" tIns="0" rIns="0" bIns="0" rtlCol="0" anchor="t">
            <a:spAutoFit/>
          </a:bodyPr>
          <a:lstStyle/>
          <a:p>
            <a:pPr algn="ctr">
              <a:lnSpc>
                <a:spcPts val="5039"/>
              </a:lnSpc>
              <a:spcBef>
                <a:spcPct val="0"/>
              </a:spcBef>
            </a:pPr>
            <a:r>
              <a:rPr lang="en-US" sz="3599" b="1">
                <a:solidFill>
                  <a:srgbClr val="000000"/>
                </a:solidFill>
                <a:latin typeface="Montserrat Bold"/>
                <a:ea typeface="Montserrat Bold"/>
                <a:cs typeface="Montserrat Bold"/>
                <a:sym typeface="Montserrat Bold"/>
              </a:rPr>
              <a:t> ĐĂNG NHẬP BẰNG TÀI KHOẢN GOOGLE </a:t>
            </a:r>
          </a:p>
        </p:txBody>
      </p:sp>
      <p:sp>
        <p:nvSpPr>
          <p:cNvPr id="15" name="Freeform 5">
            <a:extLst>
              <a:ext uri="{FF2B5EF4-FFF2-40B4-BE49-F238E27FC236}">
                <a16:creationId xmlns:a16="http://schemas.microsoft.com/office/drawing/2014/main" id="{464F1464-3657-A7C3-E68F-DC40DBEBA244}"/>
              </a:ext>
            </a:extLst>
          </p:cNvPr>
          <p:cNvSpPr/>
          <p:nvPr/>
        </p:nvSpPr>
        <p:spPr>
          <a:xfrm>
            <a:off x="16989053" y="10228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6"/>
            <a:stretch>
              <a:fillRect/>
            </a:stretch>
          </a:blipFill>
        </p:spPr>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0" y="-559755"/>
            <a:ext cx="18288000" cy="2100263"/>
            <a:chOff x="0" y="-24878"/>
            <a:chExt cx="812800" cy="93345"/>
          </a:xfrm>
        </p:grpSpPr>
        <p:sp>
          <p:nvSpPr>
            <p:cNvPr id="12" name="Freeform 12"/>
            <p:cNvSpPr/>
            <p:nvPr/>
          </p:nvSpPr>
          <p:spPr>
            <a:xfrm>
              <a:off x="0" y="0"/>
              <a:ext cx="812800" cy="45720"/>
            </a:xfrm>
            <a:custGeom>
              <a:avLst/>
              <a:gdLst/>
              <a:ahLst/>
              <a:cxnLst/>
              <a:rect l="l" t="t" r="r" b="b"/>
              <a:pathLst>
                <a:path w="812800" h="45720">
                  <a:moveTo>
                    <a:pt x="0" y="0"/>
                  </a:moveTo>
                  <a:lnTo>
                    <a:pt x="812800" y="0"/>
                  </a:lnTo>
                  <a:lnTo>
                    <a:pt x="812800" y="45720"/>
                  </a:lnTo>
                  <a:lnTo>
                    <a:pt x="0" y="45720"/>
                  </a:lnTo>
                  <a:close/>
                </a:path>
              </a:pathLst>
            </a:custGeom>
            <a:solidFill>
              <a:srgbClr val="293E6B"/>
            </a:solidFill>
          </p:spPr>
        </p:sp>
        <p:sp>
          <p:nvSpPr>
            <p:cNvPr id="13" name="TextBox 13"/>
            <p:cNvSpPr txBox="1"/>
            <p:nvPr/>
          </p:nvSpPr>
          <p:spPr>
            <a:xfrm>
              <a:off x="0" y="-24878"/>
              <a:ext cx="812800" cy="93345"/>
            </a:xfrm>
            <a:prstGeom prst="rect">
              <a:avLst/>
            </a:prstGeom>
          </p:spPr>
          <p:txBody>
            <a:bodyPr lIns="50800" tIns="50800" rIns="50800" bIns="50800" rtlCol="0" anchor="ctr"/>
            <a:lstStyle/>
            <a:p>
              <a:pPr algn="l">
                <a:lnSpc>
                  <a:spcPts val="4199"/>
                </a:lnSpc>
              </a:pPr>
              <a:r>
                <a:rPr lang="en-US" sz="2999" b="1" dirty="0">
                  <a:solidFill>
                    <a:srgbClr val="FFFFFF"/>
                  </a:solidFill>
                  <a:latin typeface="Montserrat Bold"/>
                  <a:ea typeface="Montserrat Bold"/>
                  <a:cs typeface="Montserrat Bold"/>
                  <a:sym typeface="Montserrat Bold"/>
                </a:rPr>
                <a:t>      PHẦN 2: XÂY DỰNG WEB</a:t>
              </a:r>
            </a:p>
          </p:txBody>
        </p:sp>
      </p:grpSp>
      <p:sp>
        <p:nvSpPr>
          <p:cNvPr id="2" name="Freeform 2"/>
          <p:cNvSpPr/>
          <p:nvPr/>
        </p:nvSpPr>
        <p:spPr>
          <a:xfrm rot="3215950">
            <a:off x="-515220" y="-1130476"/>
            <a:ext cx="4456085" cy="4318351"/>
          </a:xfrm>
          <a:custGeom>
            <a:avLst/>
            <a:gdLst/>
            <a:ahLst/>
            <a:cxnLst/>
            <a:rect l="l" t="t" r="r" b="b"/>
            <a:pathLst>
              <a:path w="4456085" h="4318351">
                <a:moveTo>
                  <a:pt x="0" y="0"/>
                </a:moveTo>
                <a:lnTo>
                  <a:pt x="4456085" y="0"/>
                </a:lnTo>
                <a:lnTo>
                  <a:pt x="4456085" y="4318352"/>
                </a:lnTo>
                <a:lnTo>
                  <a:pt x="0" y="43183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407132" y="2341398"/>
            <a:ext cx="19149227" cy="7574816"/>
          </a:xfrm>
          <a:prstGeom prst="rect">
            <a:avLst/>
          </a:prstGeom>
          <a:solidFill>
            <a:srgbClr val="E0D2EF"/>
          </a:solidFill>
        </p:spPr>
      </p:sp>
      <p:sp>
        <p:nvSpPr>
          <p:cNvPr id="4" name="TextBox 4"/>
          <p:cNvSpPr txBox="1"/>
          <p:nvPr/>
        </p:nvSpPr>
        <p:spPr>
          <a:xfrm>
            <a:off x="10354332" y="1116365"/>
            <a:ext cx="359701" cy="475630"/>
          </a:xfrm>
          <a:prstGeom prst="rect">
            <a:avLst/>
          </a:prstGeom>
        </p:spPr>
        <p:txBody>
          <a:bodyPr lIns="0" tIns="0" rIns="0" bIns="0" rtlCol="0" anchor="t">
            <a:spAutoFit/>
          </a:bodyPr>
          <a:lstStyle/>
          <a:p>
            <a:pPr marL="0" lvl="0" indent="0" algn="ctr">
              <a:lnSpc>
                <a:spcPts val="3843"/>
              </a:lnSpc>
              <a:spcBef>
                <a:spcPct val="0"/>
              </a:spcBef>
            </a:pPr>
            <a:r>
              <a:rPr lang="en-US" sz="2745" b="1">
                <a:solidFill>
                  <a:srgbClr val="FFFFFF"/>
                </a:solidFill>
                <a:latin typeface="Playfair Display Bold"/>
                <a:ea typeface="Playfair Display Bold"/>
                <a:cs typeface="Playfair Display Bold"/>
                <a:sym typeface="Playfair Display Bold"/>
              </a:rPr>
              <a:t>1</a:t>
            </a:r>
          </a:p>
        </p:txBody>
      </p:sp>
      <p:grpSp>
        <p:nvGrpSpPr>
          <p:cNvPr id="5" name="Group 5"/>
          <p:cNvGrpSpPr/>
          <p:nvPr/>
        </p:nvGrpSpPr>
        <p:grpSpPr>
          <a:xfrm>
            <a:off x="1028700" y="1146728"/>
            <a:ext cx="10013916" cy="1076642"/>
            <a:chOff x="0" y="0"/>
            <a:chExt cx="13351887" cy="1435523"/>
          </a:xfrm>
        </p:grpSpPr>
        <p:sp>
          <p:nvSpPr>
            <p:cNvPr id="6" name="AutoShape 6"/>
            <p:cNvSpPr/>
            <p:nvPr/>
          </p:nvSpPr>
          <p:spPr>
            <a:xfrm>
              <a:off x="0" y="0"/>
              <a:ext cx="13351887" cy="1435523"/>
            </a:xfrm>
            <a:prstGeom prst="rect">
              <a:avLst/>
            </a:prstGeom>
            <a:solidFill>
              <a:srgbClr val="FDE962"/>
            </a:solidFill>
          </p:spPr>
        </p:sp>
        <p:sp>
          <p:nvSpPr>
            <p:cNvPr id="7" name="TextBox 7"/>
            <p:cNvSpPr txBox="1"/>
            <p:nvPr/>
          </p:nvSpPr>
          <p:spPr>
            <a:xfrm>
              <a:off x="223530" y="115331"/>
              <a:ext cx="12615069" cy="1294796"/>
            </a:xfrm>
            <a:prstGeom prst="rect">
              <a:avLst/>
            </a:prstGeom>
          </p:spPr>
          <p:txBody>
            <a:bodyPr lIns="0" tIns="0" rIns="0" bIns="0" rtlCol="0" anchor="t">
              <a:spAutoFit/>
            </a:bodyPr>
            <a:lstStyle/>
            <a:p>
              <a:pPr marL="0" lvl="0" indent="0" algn="l">
                <a:lnSpc>
                  <a:spcPts val="8292"/>
                </a:lnSpc>
                <a:spcBef>
                  <a:spcPct val="0"/>
                </a:spcBef>
              </a:pPr>
              <a:endParaRPr/>
            </a:p>
          </p:txBody>
        </p:sp>
      </p:grpSp>
      <p:sp>
        <p:nvSpPr>
          <p:cNvPr id="8" name="Freeform 8"/>
          <p:cNvSpPr/>
          <p:nvPr/>
        </p:nvSpPr>
        <p:spPr>
          <a:xfrm>
            <a:off x="15175246" y="-1420692"/>
            <a:ext cx="4456085" cy="4318351"/>
          </a:xfrm>
          <a:custGeom>
            <a:avLst/>
            <a:gdLst/>
            <a:ahLst/>
            <a:cxnLst/>
            <a:rect l="l" t="t" r="r" b="b"/>
            <a:pathLst>
              <a:path w="4456085" h="4318351">
                <a:moveTo>
                  <a:pt x="0" y="0"/>
                </a:moveTo>
                <a:lnTo>
                  <a:pt x="4456085" y="0"/>
                </a:lnTo>
                <a:lnTo>
                  <a:pt x="4456085" y="4318352"/>
                </a:lnTo>
                <a:lnTo>
                  <a:pt x="0" y="43183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028700" y="2734919"/>
            <a:ext cx="15898555" cy="6776759"/>
          </a:xfrm>
          <a:custGeom>
            <a:avLst/>
            <a:gdLst/>
            <a:ahLst/>
            <a:cxnLst/>
            <a:rect l="l" t="t" r="r" b="b"/>
            <a:pathLst>
              <a:path w="15898555" h="6776759">
                <a:moveTo>
                  <a:pt x="0" y="0"/>
                </a:moveTo>
                <a:lnTo>
                  <a:pt x="15898555" y="0"/>
                </a:lnTo>
                <a:lnTo>
                  <a:pt x="15898555" y="6776759"/>
                </a:lnTo>
                <a:lnTo>
                  <a:pt x="0" y="6776759"/>
                </a:lnTo>
                <a:lnTo>
                  <a:pt x="0" y="0"/>
                </a:lnTo>
                <a:close/>
              </a:path>
            </a:pathLst>
          </a:custGeom>
          <a:blipFill>
            <a:blip r:embed="rId4"/>
            <a:stretch>
              <a:fillRect/>
            </a:stretch>
          </a:blipFill>
        </p:spPr>
      </p:sp>
      <p:sp>
        <p:nvSpPr>
          <p:cNvPr id="10" name="TextBox 10"/>
          <p:cNvSpPr txBox="1"/>
          <p:nvPr/>
        </p:nvSpPr>
        <p:spPr>
          <a:xfrm>
            <a:off x="678641" y="1251989"/>
            <a:ext cx="10714034" cy="613411"/>
          </a:xfrm>
          <a:prstGeom prst="rect">
            <a:avLst/>
          </a:prstGeom>
        </p:spPr>
        <p:txBody>
          <a:bodyPr lIns="0" tIns="0" rIns="0" bIns="0" rtlCol="0" anchor="t">
            <a:spAutoFit/>
          </a:bodyPr>
          <a:lstStyle/>
          <a:p>
            <a:pPr algn="ctr">
              <a:lnSpc>
                <a:spcPts val="5039"/>
              </a:lnSpc>
              <a:spcBef>
                <a:spcPct val="0"/>
              </a:spcBef>
            </a:pPr>
            <a:r>
              <a:rPr lang="en-US" sz="3599" b="1">
                <a:solidFill>
                  <a:srgbClr val="000000"/>
                </a:solidFill>
                <a:latin typeface="Montserrat Bold"/>
                <a:ea typeface="Montserrat Bold"/>
                <a:cs typeface="Montserrat Bold"/>
                <a:sym typeface="Montserrat Bold"/>
              </a:rPr>
              <a:t> ĐĂNG KÝ TÀI KHOẢN</a:t>
            </a:r>
          </a:p>
        </p:txBody>
      </p:sp>
      <p:sp>
        <p:nvSpPr>
          <p:cNvPr id="14" name="Freeform 5">
            <a:extLst>
              <a:ext uri="{FF2B5EF4-FFF2-40B4-BE49-F238E27FC236}">
                <a16:creationId xmlns:a16="http://schemas.microsoft.com/office/drawing/2014/main" id="{C3095B37-1D3F-C3CB-F141-B221A45F93AF}"/>
              </a:ext>
            </a:extLst>
          </p:cNvPr>
          <p:cNvSpPr/>
          <p:nvPr/>
        </p:nvSpPr>
        <p:spPr>
          <a:xfrm>
            <a:off x="16989053" y="102280"/>
            <a:ext cx="814200" cy="814200"/>
          </a:xfrm>
          <a:custGeom>
            <a:avLst/>
            <a:gdLst/>
            <a:ahLst/>
            <a:cxnLst/>
            <a:rect l="l" t="t" r="r" b="b"/>
            <a:pathLst>
              <a:path w="814200" h="814200">
                <a:moveTo>
                  <a:pt x="0" y="0"/>
                </a:moveTo>
                <a:lnTo>
                  <a:pt x="814200" y="0"/>
                </a:lnTo>
                <a:lnTo>
                  <a:pt x="814200" y="814200"/>
                </a:lnTo>
                <a:lnTo>
                  <a:pt x="0" y="814200"/>
                </a:lnTo>
                <a:lnTo>
                  <a:pt x="0" y="0"/>
                </a:lnTo>
                <a:close/>
              </a:path>
            </a:pathLst>
          </a:custGeom>
          <a:blipFill>
            <a:blip r:embed="rId5"/>
            <a:stretch>
              <a:fillRect/>
            </a:stretch>
          </a:blipFill>
        </p:spPr>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2180" y="-1786803"/>
            <a:ext cx="5108668" cy="4114800"/>
          </a:xfrm>
          <a:custGeom>
            <a:avLst/>
            <a:gdLst/>
            <a:ahLst/>
            <a:cxnLst/>
            <a:rect l="l" t="t" r="r" b="b"/>
            <a:pathLst>
              <a:path w="5108668" h="4114800">
                <a:moveTo>
                  <a:pt x="0" y="0"/>
                </a:moveTo>
                <a:lnTo>
                  <a:pt x="5108668" y="0"/>
                </a:lnTo>
                <a:lnTo>
                  <a:pt x="51086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25911" y="3870177"/>
            <a:ext cx="20599365" cy="1742398"/>
          </a:xfrm>
          <a:prstGeom prst="rect">
            <a:avLst/>
          </a:prstGeom>
        </p:spPr>
        <p:txBody>
          <a:bodyPr lIns="0" tIns="0" rIns="0" bIns="0" rtlCol="0" anchor="t">
            <a:spAutoFit/>
          </a:bodyPr>
          <a:lstStyle/>
          <a:p>
            <a:pPr marL="0" lvl="0" indent="0" algn="ctr">
              <a:lnSpc>
                <a:spcPts val="13402"/>
              </a:lnSpc>
            </a:pPr>
            <a:r>
              <a:rPr lang="en-US" sz="12184" b="1">
                <a:solidFill>
                  <a:srgbClr val="0548C7"/>
                </a:solidFill>
                <a:latin typeface="Glacial Indifference Bold"/>
                <a:ea typeface="Glacial Indifference Bold"/>
                <a:cs typeface="Glacial Indifference Bold"/>
                <a:sym typeface="Glacial Indifference Bold"/>
              </a:rPr>
              <a:t>THANK YOU</a:t>
            </a:r>
          </a:p>
        </p:txBody>
      </p:sp>
      <p:sp>
        <p:nvSpPr>
          <p:cNvPr id="4" name="Freeform 4"/>
          <p:cNvSpPr/>
          <p:nvPr/>
        </p:nvSpPr>
        <p:spPr>
          <a:xfrm>
            <a:off x="3956488" y="-1786803"/>
            <a:ext cx="5108668" cy="4114800"/>
          </a:xfrm>
          <a:custGeom>
            <a:avLst/>
            <a:gdLst/>
            <a:ahLst/>
            <a:cxnLst/>
            <a:rect l="l" t="t" r="r" b="b"/>
            <a:pathLst>
              <a:path w="5108668" h="4114800">
                <a:moveTo>
                  <a:pt x="0" y="0"/>
                </a:moveTo>
                <a:lnTo>
                  <a:pt x="5108668" y="0"/>
                </a:lnTo>
                <a:lnTo>
                  <a:pt x="51086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9065156" y="-1786803"/>
            <a:ext cx="5108668" cy="4114800"/>
          </a:xfrm>
          <a:custGeom>
            <a:avLst/>
            <a:gdLst/>
            <a:ahLst/>
            <a:cxnLst/>
            <a:rect l="l" t="t" r="r" b="b"/>
            <a:pathLst>
              <a:path w="5108668" h="4114800">
                <a:moveTo>
                  <a:pt x="0" y="0"/>
                </a:moveTo>
                <a:lnTo>
                  <a:pt x="5108668" y="0"/>
                </a:lnTo>
                <a:lnTo>
                  <a:pt x="51086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173824" y="-1786803"/>
            <a:ext cx="5108668" cy="4114800"/>
          </a:xfrm>
          <a:custGeom>
            <a:avLst/>
            <a:gdLst/>
            <a:ahLst/>
            <a:cxnLst/>
            <a:rect l="l" t="t" r="r" b="b"/>
            <a:pathLst>
              <a:path w="5108668" h="4114800">
                <a:moveTo>
                  <a:pt x="0" y="0"/>
                </a:moveTo>
                <a:lnTo>
                  <a:pt x="5108668" y="0"/>
                </a:lnTo>
                <a:lnTo>
                  <a:pt x="51086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3195</Words>
  <Application>Microsoft Office PowerPoint</Application>
  <PresentationFormat>Custom</PresentationFormat>
  <Paragraphs>645</Paragraphs>
  <Slides>98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98</vt:i4>
      </vt:variant>
    </vt:vector>
  </HeadingPairs>
  <TitlesOfParts>
    <vt:vector size="107" baseType="lpstr">
      <vt:lpstr>Calibri</vt:lpstr>
      <vt:lpstr>Glacial Indifference Bold</vt:lpstr>
      <vt:lpstr>Arial Bold</vt:lpstr>
      <vt:lpstr>Montserrat Bold</vt:lpstr>
      <vt:lpstr>Canva Sans Bold</vt:lpstr>
      <vt:lpstr>Akzidenz-Grotesk Heavy</vt:lpstr>
      <vt:lpstr>Arial</vt:lpstr>
      <vt:lpstr>Playfair Display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Sinh Viên PHP</dc:title>
  <cp:lastModifiedBy>Pham Quang Duy</cp:lastModifiedBy>
  <cp:revision>4</cp:revision>
  <dcterms:created xsi:type="dcterms:W3CDTF">2006-08-16T00:00:00Z</dcterms:created>
  <dcterms:modified xsi:type="dcterms:W3CDTF">2024-10-27T10:15:21Z</dcterms:modified>
  <dc:identifier>DAGSk5Km4w8</dc:identifier>
</cp:coreProperties>
</file>